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60" r:id="rId1"/>
  </p:sldMasterIdLst>
  <p:notesMasterIdLst>
    <p:notesMasterId r:id="rId41"/>
  </p:notesMasterIdLst>
  <p:handoutMasterIdLst>
    <p:handoutMasterId r:id="rId42"/>
  </p:handoutMasterIdLst>
  <p:sldIdLst>
    <p:sldId id="2009" r:id="rId2"/>
    <p:sldId id="2010" r:id="rId3"/>
    <p:sldId id="2011" r:id="rId4"/>
    <p:sldId id="2012" r:id="rId5"/>
    <p:sldId id="2013" r:id="rId6"/>
    <p:sldId id="2014" r:id="rId7"/>
    <p:sldId id="2162" r:id="rId8"/>
    <p:sldId id="2163" r:id="rId9"/>
    <p:sldId id="2164" r:id="rId10"/>
    <p:sldId id="2165" r:id="rId11"/>
    <p:sldId id="2166" r:id="rId12"/>
    <p:sldId id="2167" r:id="rId13"/>
    <p:sldId id="2168" r:id="rId14"/>
    <p:sldId id="2169" r:id="rId15"/>
    <p:sldId id="2170" r:id="rId16"/>
    <p:sldId id="2171" r:id="rId17"/>
    <p:sldId id="2172" r:id="rId18"/>
    <p:sldId id="2015" r:id="rId19"/>
    <p:sldId id="2016" r:id="rId20"/>
    <p:sldId id="2017" r:id="rId21"/>
    <p:sldId id="2018" r:id="rId22"/>
    <p:sldId id="2019" r:id="rId23"/>
    <p:sldId id="2020" r:id="rId24"/>
    <p:sldId id="2024" r:id="rId25"/>
    <p:sldId id="2025" r:id="rId26"/>
    <p:sldId id="2026" r:id="rId27"/>
    <p:sldId id="2027" r:id="rId28"/>
    <p:sldId id="2028" r:id="rId29"/>
    <p:sldId id="2029" r:id="rId30"/>
    <p:sldId id="2030" r:id="rId31"/>
    <p:sldId id="2031" r:id="rId32"/>
    <p:sldId id="2032" r:id="rId33"/>
    <p:sldId id="2033" r:id="rId34"/>
    <p:sldId id="2034" r:id="rId35"/>
    <p:sldId id="2035" r:id="rId36"/>
    <p:sldId id="2103" r:id="rId37"/>
    <p:sldId id="2104" r:id="rId38"/>
    <p:sldId id="2105" r:id="rId39"/>
    <p:sldId id="2106" r:id="rId40"/>
  </p:sldIdLst>
  <p:sldSz cx="9144000" cy="6858000" type="screen4x3"/>
  <p:notesSz cx="6954838" cy="9309100"/>
  <p:defaultTextStyle>
    <a:defPPr>
      <a:defRPr lang="en-US"/>
    </a:defPPr>
    <a:lvl1pPr algn="l" rtl="0" fontAlgn="base">
      <a:spcBef>
        <a:spcPct val="0"/>
      </a:spcBef>
      <a:spcAft>
        <a:spcPct val="0"/>
      </a:spcAft>
      <a:defRPr sz="2800" kern="1200">
        <a:solidFill>
          <a:schemeClr val="tx1"/>
        </a:solidFill>
        <a:latin typeface="Arial" pitchFamily="34" charset="0"/>
        <a:ea typeface="+mn-ea"/>
        <a:cs typeface="+mn-cs"/>
      </a:defRPr>
    </a:lvl1pPr>
    <a:lvl2pPr marL="457200" algn="l" rtl="0" fontAlgn="base">
      <a:spcBef>
        <a:spcPct val="0"/>
      </a:spcBef>
      <a:spcAft>
        <a:spcPct val="0"/>
      </a:spcAft>
      <a:defRPr sz="2800" kern="1200">
        <a:solidFill>
          <a:schemeClr val="tx1"/>
        </a:solidFill>
        <a:latin typeface="Arial" pitchFamily="34" charset="0"/>
        <a:ea typeface="+mn-ea"/>
        <a:cs typeface="+mn-cs"/>
      </a:defRPr>
    </a:lvl2pPr>
    <a:lvl3pPr marL="914400" algn="l" rtl="0" fontAlgn="base">
      <a:spcBef>
        <a:spcPct val="0"/>
      </a:spcBef>
      <a:spcAft>
        <a:spcPct val="0"/>
      </a:spcAft>
      <a:defRPr sz="2800" kern="1200">
        <a:solidFill>
          <a:schemeClr val="tx1"/>
        </a:solidFill>
        <a:latin typeface="Arial" pitchFamily="34" charset="0"/>
        <a:ea typeface="+mn-ea"/>
        <a:cs typeface="+mn-cs"/>
      </a:defRPr>
    </a:lvl3pPr>
    <a:lvl4pPr marL="1371600" algn="l" rtl="0" fontAlgn="base">
      <a:spcBef>
        <a:spcPct val="0"/>
      </a:spcBef>
      <a:spcAft>
        <a:spcPct val="0"/>
      </a:spcAft>
      <a:defRPr sz="2800" kern="1200">
        <a:solidFill>
          <a:schemeClr val="tx1"/>
        </a:solidFill>
        <a:latin typeface="Arial" pitchFamily="34" charset="0"/>
        <a:ea typeface="+mn-ea"/>
        <a:cs typeface="+mn-cs"/>
      </a:defRPr>
    </a:lvl4pPr>
    <a:lvl5pPr marL="1828800" algn="l" rtl="0" fontAlgn="base">
      <a:spcBef>
        <a:spcPct val="0"/>
      </a:spcBef>
      <a:spcAft>
        <a:spcPct val="0"/>
      </a:spcAft>
      <a:defRPr sz="2800" kern="1200">
        <a:solidFill>
          <a:schemeClr val="tx1"/>
        </a:solidFill>
        <a:latin typeface="Arial" pitchFamily="34" charset="0"/>
        <a:ea typeface="+mn-ea"/>
        <a:cs typeface="+mn-cs"/>
      </a:defRPr>
    </a:lvl5pPr>
    <a:lvl6pPr marL="2286000" algn="l" defTabSz="914400" rtl="0" eaLnBrk="1" latinLnBrk="0" hangingPunct="1">
      <a:defRPr sz="2800" kern="1200">
        <a:solidFill>
          <a:schemeClr val="tx1"/>
        </a:solidFill>
        <a:latin typeface="Arial" pitchFamily="34" charset="0"/>
        <a:ea typeface="+mn-ea"/>
        <a:cs typeface="+mn-cs"/>
      </a:defRPr>
    </a:lvl6pPr>
    <a:lvl7pPr marL="2743200" algn="l" defTabSz="914400" rtl="0" eaLnBrk="1" latinLnBrk="0" hangingPunct="1">
      <a:defRPr sz="2800" kern="1200">
        <a:solidFill>
          <a:schemeClr val="tx1"/>
        </a:solidFill>
        <a:latin typeface="Arial" pitchFamily="34" charset="0"/>
        <a:ea typeface="+mn-ea"/>
        <a:cs typeface="+mn-cs"/>
      </a:defRPr>
    </a:lvl7pPr>
    <a:lvl8pPr marL="3200400" algn="l" defTabSz="914400" rtl="0" eaLnBrk="1" latinLnBrk="0" hangingPunct="1">
      <a:defRPr sz="2800" kern="1200">
        <a:solidFill>
          <a:schemeClr val="tx1"/>
        </a:solidFill>
        <a:latin typeface="Arial" pitchFamily="34" charset="0"/>
        <a:ea typeface="+mn-ea"/>
        <a:cs typeface="+mn-cs"/>
      </a:defRPr>
    </a:lvl8pPr>
    <a:lvl9pPr marL="3657600" algn="l" defTabSz="914400" rtl="0" eaLnBrk="1" latinLnBrk="0" hangingPunct="1">
      <a:defRPr sz="28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19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FF00"/>
    <a:srgbClr val="FF9933"/>
    <a:srgbClr val="0033CC"/>
    <a:srgbClr val="FE1200"/>
    <a:srgbClr val="FF0000"/>
    <a:srgbClr val="DDDDDD"/>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2521" autoAdjust="0"/>
  </p:normalViewPr>
  <p:slideViewPr>
    <p:cSldViewPr>
      <p:cViewPr varScale="1">
        <p:scale>
          <a:sx n="56" d="100"/>
          <a:sy n="56" d="100"/>
        </p:scale>
        <p:origin x="78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5756"/>
    </p:cViewPr>
  </p:sorterViewPr>
  <p:notesViewPr>
    <p:cSldViewPr>
      <p:cViewPr varScale="1">
        <p:scale>
          <a:sx n="49" d="100"/>
          <a:sy n="49" d="100"/>
        </p:scale>
        <p:origin x="-2309" y="-86"/>
      </p:cViewPr>
      <p:guideLst>
        <p:guide orient="horz" pos="2932"/>
        <p:guide pos="219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1"/>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t" anchorCtr="0" compatLnSpc="1">
            <a:prstTxWarp prst="textNoShape">
              <a:avLst/>
            </a:prstTxWarp>
          </a:bodyPr>
          <a:lstStyle>
            <a:lvl1pPr defTabSz="929470">
              <a:defRPr sz="1200" smtClean="0">
                <a:latin typeface="Times New Roman" pitchFamily="18" charset="0"/>
              </a:defRPr>
            </a:lvl1pPr>
          </a:lstStyle>
          <a:p>
            <a:pPr>
              <a:defRPr/>
            </a:pPr>
            <a:endParaRPr lang="en-US" dirty="0"/>
          </a:p>
        </p:txBody>
      </p:sp>
      <p:sp>
        <p:nvSpPr>
          <p:cNvPr id="84995" name="Rectangle 3"/>
          <p:cNvSpPr>
            <a:spLocks noGrp="1" noChangeArrowheads="1"/>
          </p:cNvSpPr>
          <p:nvPr>
            <p:ph type="dt" sz="quarter" idx="1"/>
          </p:nvPr>
        </p:nvSpPr>
        <p:spPr bwMode="auto">
          <a:xfrm>
            <a:off x="3939264" y="1"/>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t" anchorCtr="0" compatLnSpc="1">
            <a:prstTxWarp prst="textNoShape">
              <a:avLst/>
            </a:prstTxWarp>
          </a:bodyPr>
          <a:lstStyle>
            <a:lvl1pPr algn="r" defTabSz="929470">
              <a:defRPr sz="1200" smtClean="0">
                <a:latin typeface="Times New Roman" pitchFamily="18" charset="0"/>
              </a:defRPr>
            </a:lvl1pPr>
          </a:lstStyle>
          <a:p>
            <a:pPr>
              <a:defRPr/>
            </a:pPr>
            <a:endParaRPr lang="en-US" dirty="0"/>
          </a:p>
        </p:txBody>
      </p:sp>
      <p:sp>
        <p:nvSpPr>
          <p:cNvPr id="84996" name="Rectangle 4"/>
          <p:cNvSpPr>
            <a:spLocks noGrp="1" noChangeArrowheads="1"/>
          </p:cNvSpPr>
          <p:nvPr>
            <p:ph type="ftr" sz="quarter" idx="2"/>
          </p:nvPr>
        </p:nvSpPr>
        <p:spPr bwMode="auto">
          <a:xfrm>
            <a:off x="0" y="8842723"/>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b" anchorCtr="0" compatLnSpc="1">
            <a:prstTxWarp prst="textNoShape">
              <a:avLst/>
            </a:prstTxWarp>
          </a:bodyPr>
          <a:lstStyle>
            <a:lvl1pPr defTabSz="929470">
              <a:defRPr sz="1200" smtClean="0">
                <a:latin typeface="Times New Roman" pitchFamily="18" charset="0"/>
              </a:defRPr>
            </a:lvl1pPr>
          </a:lstStyle>
          <a:p>
            <a:pPr>
              <a:defRPr/>
            </a:pPr>
            <a:endParaRPr lang="en-US" dirty="0"/>
          </a:p>
        </p:txBody>
      </p:sp>
      <p:sp>
        <p:nvSpPr>
          <p:cNvPr id="84997" name="Rectangle 5"/>
          <p:cNvSpPr>
            <a:spLocks noGrp="1" noChangeArrowheads="1"/>
          </p:cNvSpPr>
          <p:nvPr>
            <p:ph type="sldNum" sz="quarter" idx="3"/>
          </p:nvPr>
        </p:nvSpPr>
        <p:spPr bwMode="auto">
          <a:xfrm>
            <a:off x="3939264" y="8842723"/>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b" anchorCtr="0" compatLnSpc="1">
            <a:prstTxWarp prst="textNoShape">
              <a:avLst/>
            </a:prstTxWarp>
          </a:bodyPr>
          <a:lstStyle>
            <a:lvl1pPr algn="r" defTabSz="929470">
              <a:defRPr sz="1200" smtClean="0">
                <a:latin typeface="Times New Roman" pitchFamily="18" charset="0"/>
              </a:defRPr>
            </a:lvl1pPr>
          </a:lstStyle>
          <a:p>
            <a:pPr>
              <a:defRPr/>
            </a:pPr>
            <a:fld id="{E43B3E48-8F7D-41C1-BF40-6A6A7D80756F}" type="slidenum">
              <a:rPr lang="en-US"/>
              <a:pPr>
                <a:defRPr/>
              </a:pPr>
              <a:t>‹#›</a:t>
            </a:fld>
            <a:endParaRPr lang="en-US" dirty="0"/>
          </a:p>
        </p:txBody>
      </p:sp>
    </p:spTree>
    <p:extLst>
      <p:ext uri="{BB962C8B-B14F-4D97-AF65-F5344CB8AC3E}">
        <p14:creationId xmlns:p14="http://schemas.microsoft.com/office/powerpoint/2010/main" val="2912539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1"/>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t" anchorCtr="0" compatLnSpc="1">
            <a:prstTxWarp prst="textNoShape">
              <a:avLst/>
            </a:prstTxWarp>
          </a:bodyPr>
          <a:lstStyle>
            <a:lvl1pPr defTabSz="929470">
              <a:defRPr sz="1200" smtClean="0">
                <a:latin typeface="Times New Roman" pitchFamily="18" charset="0"/>
              </a:defRPr>
            </a:lvl1pPr>
          </a:lstStyle>
          <a:p>
            <a:pPr>
              <a:defRPr/>
            </a:pPr>
            <a:endParaRPr lang="en-US" dirty="0"/>
          </a:p>
        </p:txBody>
      </p:sp>
      <p:sp>
        <p:nvSpPr>
          <p:cNvPr id="6147" name="Rectangle 3"/>
          <p:cNvSpPr>
            <a:spLocks noGrp="1" noChangeArrowheads="1"/>
          </p:cNvSpPr>
          <p:nvPr>
            <p:ph type="dt" idx="1"/>
          </p:nvPr>
        </p:nvSpPr>
        <p:spPr bwMode="auto">
          <a:xfrm>
            <a:off x="3940774" y="1"/>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t" anchorCtr="0" compatLnSpc="1">
            <a:prstTxWarp prst="textNoShape">
              <a:avLst/>
            </a:prstTxWarp>
          </a:bodyPr>
          <a:lstStyle>
            <a:lvl1pPr algn="r" defTabSz="929470">
              <a:defRPr sz="1200" smtClean="0">
                <a:latin typeface="Times New Roman" pitchFamily="18" charset="0"/>
              </a:defRPr>
            </a:lvl1pPr>
          </a:lstStyle>
          <a:p>
            <a:pPr>
              <a:defRPr/>
            </a:pPr>
            <a:endParaRPr lang="en-US" dirty="0"/>
          </a:p>
        </p:txBody>
      </p:sp>
      <p:sp>
        <p:nvSpPr>
          <p:cNvPr id="57348" name="Rectangle 4"/>
          <p:cNvSpPr>
            <a:spLocks noGrp="1" noRot="1" noChangeAspect="1" noChangeArrowheads="1" noTextEdit="1"/>
          </p:cNvSpPr>
          <p:nvPr>
            <p:ph type="sldImg" idx="2"/>
          </p:nvPr>
        </p:nvSpPr>
        <p:spPr bwMode="auto">
          <a:xfrm>
            <a:off x="1150938" y="698500"/>
            <a:ext cx="4652962" cy="34909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26708" y="4422131"/>
            <a:ext cx="5101422" cy="4188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844261"/>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b" anchorCtr="0" compatLnSpc="1">
            <a:prstTxWarp prst="textNoShape">
              <a:avLst/>
            </a:prstTxWarp>
          </a:bodyPr>
          <a:lstStyle>
            <a:lvl1pPr defTabSz="929470">
              <a:defRPr sz="1200" smtClean="0">
                <a:latin typeface="Times New Roman" pitchFamily="18" charset="0"/>
              </a:defRPr>
            </a:lvl1pPr>
          </a:lstStyle>
          <a:p>
            <a:pPr>
              <a:defRPr/>
            </a:pPr>
            <a:endParaRPr lang="en-US" dirty="0"/>
          </a:p>
        </p:txBody>
      </p:sp>
      <p:sp>
        <p:nvSpPr>
          <p:cNvPr id="6151" name="Rectangle 7"/>
          <p:cNvSpPr>
            <a:spLocks noGrp="1" noChangeArrowheads="1"/>
          </p:cNvSpPr>
          <p:nvPr>
            <p:ph type="sldNum" sz="quarter" idx="5"/>
          </p:nvPr>
        </p:nvSpPr>
        <p:spPr bwMode="auto">
          <a:xfrm>
            <a:off x="3940774" y="8844261"/>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b" anchorCtr="0" compatLnSpc="1">
            <a:prstTxWarp prst="textNoShape">
              <a:avLst/>
            </a:prstTxWarp>
          </a:bodyPr>
          <a:lstStyle>
            <a:lvl1pPr algn="r" defTabSz="929470">
              <a:defRPr sz="1200" smtClean="0">
                <a:latin typeface="Times New Roman" pitchFamily="18" charset="0"/>
              </a:defRPr>
            </a:lvl1pPr>
          </a:lstStyle>
          <a:p>
            <a:pPr>
              <a:defRPr/>
            </a:pPr>
            <a:fld id="{9575C308-D142-4DE6-8CF3-65FDFE6FE9A6}" type="slidenum">
              <a:rPr lang="en-US"/>
              <a:pPr>
                <a:defRPr/>
              </a:pPr>
              <a:t>‹#›</a:t>
            </a:fld>
            <a:endParaRPr lang="en-US" dirty="0"/>
          </a:p>
        </p:txBody>
      </p:sp>
    </p:spTree>
    <p:extLst>
      <p:ext uri="{BB962C8B-B14F-4D97-AF65-F5344CB8AC3E}">
        <p14:creationId xmlns:p14="http://schemas.microsoft.com/office/powerpoint/2010/main" val="3550951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4300" y="1165225"/>
            <a:ext cx="4186238"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44620" rtl="0" eaLnBrk="1" fontAlgn="base" latinLnBrk="0" hangingPunct="1">
              <a:lnSpc>
                <a:spcPct val="100000"/>
              </a:lnSpc>
              <a:spcBef>
                <a:spcPct val="0"/>
              </a:spcBef>
              <a:spcAft>
                <a:spcPct val="0"/>
              </a:spcAft>
              <a:buClrTx/>
              <a:buSzTx/>
              <a:buFontTx/>
              <a:buNone/>
              <a:tabLst/>
              <a:defRPr/>
            </a:pPr>
            <a:fld id="{9575C308-D142-4DE6-8CF3-65FDFE6FE9A6}"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4462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86480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CB43E0C8-0F6E-4015-ACA5-7FF86F40C1C9}" type="slidenum">
              <a:rPr lang="en-US" altLang="en-US" sz="1300"/>
              <a:pPr/>
              <a:t>27</a:t>
            </a:fld>
            <a:endParaRPr lang="en-US" altLang="en-US" sz="130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309388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hdr" sz="quarter"/>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mtClean="0"/>
              <a:t>*</a:t>
            </a:r>
          </a:p>
        </p:txBody>
      </p:sp>
      <p:sp>
        <p:nvSpPr>
          <p:cNvPr id="197635" name="Rectangle 3"/>
          <p:cNvSpPr>
            <a:spLocks noGrp="1" noChangeArrowheads="1"/>
          </p:cNvSpPr>
          <p:nvPr>
            <p:ph type="dt" sz="quarter" idx="1"/>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6752DEC-FAD0-4A0C-B564-61A04166006F}" type="datetime1">
              <a:rPr lang="en-US" altLang="en-US" smtClean="0"/>
              <a:pPr>
                <a:spcBef>
                  <a:spcPct val="0"/>
                </a:spcBef>
              </a:pPr>
              <a:t>10/11/2018</a:t>
            </a:fld>
            <a:endParaRPr lang="en-US" altLang="en-US" smtClean="0"/>
          </a:p>
        </p:txBody>
      </p:sp>
      <p:sp>
        <p:nvSpPr>
          <p:cNvPr id="197636" name="Rectangle 6"/>
          <p:cNvSpPr>
            <a:spLocks noGrp="1" noChangeArrowheads="1"/>
          </p:cNvSpPr>
          <p:nvPr>
            <p:ph type="ftr" sz="quarter" idx="4"/>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mtClean="0"/>
              <a:t>*</a:t>
            </a:r>
          </a:p>
        </p:txBody>
      </p:sp>
      <p:sp>
        <p:nvSpPr>
          <p:cNvPr id="197637"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574D7B5-8148-4BFF-82EB-8A3F2870615A}" type="slidenum">
              <a:rPr lang="en-US" altLang="en-US"/>
              <a:pPr>
                <a:spcBef>
                  <a:spcPct val="0"/>
                </a:spcBef>
              </a:pPr>
              <a:t>28</a:t>
            </a:fld>
            <a:endParaRPr lang="en-US" altLang="en-US"/>
          </a:p>
        </p:txBody>
      </p:sp>
      <p:sp>
        <p:nvSpPr>
          <p:cNvPr id="197638" name="Rectangle 2"/>
          <p:cNvSpPr>
            <a:spLocks noGrp="1" noRot="1" noChangeAspect="1" noChangeArrowheads="1" noTextEdit="1"/>
          </p:cNvSpPr>
          <p:nvPr>
            <p:ph type="sldImg"/>
          </p:nvPr>
        </p:nvSpPr>
        <p:spPr>
          <a:xfrm>
            <a:off x="1108075" y="698500"/>
            <a:ext cx="4646613" cy="3486150"/>
          </a:xfrm>
          <a:ln/>
        </p:spPr>
      </p:sp>
      <p:sp>
        <p:nvSpPr>
          <p:cNvPr id="197639" name="Rectangle 3"/>
          <p:cNvSpPr>
            <a:spLocks noGrp="1" noChangeArrowheads="1"/>
          </p:cNvSpPr>
          <p:nvPr>
            <p:ph type="body" idx="1"/>
          </p:nvPr>
        </p:nvSpPr>
        <p:spPr>
          <a:xfrm>
            <a:off x="685800" y="4416425"/>
            <a:ext cx="5486400" cy="4181475"/>
          </a:xfrm>
          <a:noFill/>
        </p:spPr>
        <p:txBody>
          <a:bodyPr/>
          <a:lstStyle/>
          <a:p>
            <a:pPr eaLnBrk="1" hangingPunct="1"/>
            <a:endParaRPr lang="en-US" altLang="en-US" smtClean="0"/>
          </a:p>
        </p:txBody>
      </p:sp>
    </p:spTree>
    <p:extLst>
      <p:ext uri="{BB962C8B-B14F-4D97-AF65-F5344CB8AC3E}">
        <p14:creationId xmlns:p14="http://schemas.microsoft.com/office/powerpoint/2010/main" val="2231742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916442EB-AAC9-423B-8FDD-0105F2A39458}" type="slidenum">
              <a:rPr lang="en-US" altLang="en-US" sz="1300"/>
              <a:pPr/>
              <a:t>29</a:t>
            </a:fld>
            <a:endParaRPr lang="en-US" altLang="en-US" sz="1300"/>
          </a:p>
        </p:txBody>
      </p:sp>
      <p:sp>
        <p:nvSpPr>
          <p:cNvPr id="144387" name="Rectangle 2"/>
          <p:cNvSpPr>
            <a:spLocks noGrp="1" noRot="1" noChangeAspect="1" noChangeArrowheads="1" noTextEdit="1"/>
          </p:cNvSpPr>
          <p:nvPr>
            <p:ph type="sldImg"/>
          </p:nvPr>
        </p:nvSpPr>
        <p:spPr>
          <a:xfrm>
            <a:off x="1257300" y="717550"/>
            <a:ext cx="4800600" cy="3602038"/>
          </a:xfrm>
          <a:ln/>
        </p:spPr>
      </p:sp>
      <p:sp>
        <p:nvSpPr>
          <p:cNvPr id="144388" name="Rectangle 3"/>
          <p:cNvSpPr>
            <a:spLocks noGrp="1" noChangeArrowheads="1"/>
          </p:cNvSpPr>
          <p:nvPr>
            <p:ph type="body" idx="1"/>
          </p:nvPr>
        </p:nvSpPr>
        <p:spPr>
          <a:xfrm>
            <a:off x="974725" y="4560888"/>
            <a:ext cx="5365750" cy="4321175"/>
          </a:xfrm>
          <a:noFill/>
        </p:spPr>
        <p:txBody>
          <a:bodyPr/>
          <a:lstStyle/>
          <a:p>
            <a:pPr eaLnBrk="1" hangingPunct="1"/>
            <a:endParaRPr lang="en-US" altLang="en-US" smtClean="0"/>
          </a:p>
        </p:txBody>
      </p:sp>
    </p:spTree>
    <p:extLst>
      <p:ext uri="{BB962C8B-B14F-4D97-AF65-F5344CB8AC3E}">
        <p14:creationId xmlns:p14="http://schemas.microsoft.com/office/powerpoint/2010/main" val="2073725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hdr" sz="quarter"/>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mtClean="0"/>
              <a:t>*</a:t>
            </a:r>
          </a:p>
        </p:txBody>
      </p:sp>
      <p:sp>
        <p:nvSpPr>
          <p:cNvPr id="201731" name="Rectangle 3"/>
          <p:cNvSpPr>
            <a:spLocks noGrp="1" noChangeArrowheads="1"/>
          </p:cNvSpPr>
          <p:nvPr>
            <p:ph type="dt" sz="quarter" idx="1"/>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D6E162C-1B54-4329-9F0A-9A221C5FC0A9}" type="datetime1">
              <a:rPr lang="en-US" altLang="en-US" smtClean="0"/>
              <a:pPr>
                <a:spcBef>
                  <a:spcPct val="0"/>
                </a:spcBef>
              </a:pPr>
              <a:t>10/11/2018</a:t>
            </a:fld>
            <a:endParaRPr lang="en-US" altLang="en-US" smtClean="0"/>
          </a:p>
        </p:txBody>
      </p:sp>
      <p:sp>
        <p:nvSpPr>
          <p:cNvPr id="201732" name="Rectangle 6"/>
          <p:cNvSpPr>
            <a:spLocks noGrp="1" noChangeArrowheads="1"/>
          </p:cNvSpPr>
          <p:nvPr>
            <p:ph type="ftr" sz="quarter" idx="4"/>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mtClean="0"/>
              <a:t>*</a:t>
            </a:r>
          </a:p>
        </p:txBody>
      </p:sp>
      <p:sp>
        <p:nvSpPr>
          <p:cNvPr id="201733"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3CDDF44-6C4D-480A-AD47-E2129E1AE768}" type="slidenum">
              <a:rPr lang="en-US" altLang="en-US"/>
              <a:pPr>
                <a:spcBef>
                  <a:spcPct val="0"/>
                </a:spcBef>
              </a:pPr>
              <a:t>30</a:t>
            </a:fld>
            <a:endParaRPr lang="en-US" altLang="en-US"/>
          </a:p>
        </p:txBody>
      </p:sp>
      <p:sp>
        <p:nvSpPr>
          <p:cNvPr id="201734" name="Rectangle 2"/>
          <p:cNvSpPr>
            <a:spLocks noGrp="1" noRot="1" noChangeAspect="1" noChangeArrowheads="1" noTextEdit="1"/>
          </p:cNvSpPr>
          <p:nvPr>
            <p:ph type="sldImg"/>
          </p:nvPr>
        </p:nvSpPr>
        <p:spPr>
          <a:xfrm>
            <a:off x="1106488" y="696913"/>
            <a:ext cx="4648200" cy="3487737"/>
          </a:xfrm>
          <a:ln/>
        </p:spPr>
      </p:sp>
      <p:sp>
        <p:nvSpPr>
          <p:cNvPr id="201735"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341845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hdr" sz="quarter"/>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mtClean="0"/>
              <a:t>*</a:t>
            </a:r>
          </a:p>
        </p:txBody>
      </p:sp>
      <p:sp>
        <p:nvSpPr>
          <p:cNvPr id="203779" name="Rectangle 3"/>
          <p:cNvSpPr>
            <a:spLocks noGrp="1" noChangeArrowheads="1"/>
          </p:cNvSpPr>
          <p:nvPr>
            <p:ph type="dt" sz="quarter" idx="1"/>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10D8190-8431-46EA-9476-2783148A94C1}" type="datetime1">
              <a:rPr lang="en-US" altLang="en-US" smtClean="0"/>
              <a:pPr>
                <a:spcBef>
                  <a:spcPct val="0"/>
                </a:spcBef>
              </a:pPr>
              <a:t>10/11/2018</a:t>
            </a:fld>
            <a:endParaRPr lang="en-US" altLang="en-US" smtClean="0"/>
          </a:p>
        </p:txBody>
      </p:sp>
      <p:sp>
        <p:nvSpPr>
          <p:cNvPr id="203780" name="Rectangle 6"/>
          <p:cNvSpPr>
            <a:spLocks noGrp="1" noChangeArrowheads="1"/>
          </p:cNvSpPr>
          <p:nvPr>
            <p:ph type="ftr" sz="quarter" idx="4"/>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mtClean="0"/>
              <a:t>*</a:t>
            </a:r>
          </a:p>
        </p:txBody>
      </p:sp>
      <p:sp>
        <p:nvSpPr>
          <p:cNvPr id="203781"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69CDDE6-E77A-4342-80AF-DEE4C3A7026A}" type="slidenum">
              <a:rPr lang="en-US" altLang="en-US"/>
              <a:pPr>
                <a:spcBef>
                  <a:spcPct val="0"/>
                </a:spcBef>
              </a:pPr>
              <a:t>31</a:t>
            </a:fld>
            <a:endParaRPr lang="en-US" altLang="en-US"/>
          </a:p>
        </p:txBody>
      </p:sp>
      <p:sp>
        <p:nvSpPr>
          <p:cNvPr id="203782" name="Rectangle 2"/>
          <p:cNvSpPr>
            <a:spLocks noGrp="1" noRot="1" noChangeAspect="1" noChangeArrowheads="1" noTextEdit="1"/>
          </p:cNvSpPr>
          <p:nvPr>
            <p:ph type="sldImg"/>
          </p:nvPr>
        </p:nvSpPr>
        <p:spPr>
          <a:xfrm>
            <a:off x="1108075" y="698500"/>
            <a:ext cx="4646613" cy="3486150"/>
          </a:xfrm>
          <a:ln/>
        </p:spPr>
      </p:sp>
      <p:sp>
        <p:nvSpPr>
          <p:cNvPr id="203783" name="Rectangle 3"/>
          <p:cNvSpPr>
            <a:spLocks noGrp="1" noChangeArrowheads="1"/>
          </p:cNvSpPr>
          <p:nvPr>
            <p:ph type="body" idx="1"/>
          </p:nvPr>
        </p:nvSpPr>
        <p:spPr>
          <a:xfrm>
            <a:off x="685800" y="4416425"/>
            <a:ext cx="5486400" cy="4181475"/>
          </a:xfrm>
          <a:noFill/>
        </p:spPr>
        <p:txBody>
          <a:bodyPr/>
          <a:lstStyle/>
          <a:p>
            <a:pPr eaLnBrk="1" hangingPunct="1"/>
            <a:endParaRPr lang="en-US" altLang="en-US" smtClean="0"/>
          </a:p>
        </p:txBody>
      </p:sp>
    </p:spTree>
    <p:extLst>
      <p:ext uri="{BB962C8B-B14F-4D97-AF65-F5344CB8AC3E}">
        <p14:creationId xmlns:p14="http://schemas.microsoft.com/office/powerpoint/2010/main" val="2045263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hdr" sz="quarter"/>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mtClean="0"/>
              <a:t>*</a:t>
            </a:r>
          </a:p>
        </p:txBody>
      </p:sp>
      <p:sp>
        <p:nvSpPr>
          <p:cNvPr id="205827" name="Rectangle 3"/>
          <p:cNvSpPr>
            <a:spLocks noGrp="1" noChangeArrowheads="1"/>
          </p:cNvSpPr>
          <p:nvPr>
            <p:ph type="dt" sz="quarter" idx="1"/>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C6B1763-FF77-4E9E-B074-B397047A4FAC}" type="datetime1">
              <a:rPr lang="en-US" altLang="en-US" smtClean="0"/>
              <a:pPr>
                <a:spcBef>
                  <a:spcPct val="0"/>
                </a:spcBef>
              </a:pPr>
              <a:t>10/11/2018</a:t>
            </a:fld>
            <a:endParaRPr lang="en-US" altLang="en-US" smtClean="0"/>
          </a:p>
        </p:txBody>
      </p:sp>
      <p:sp>
        <p:nvSpPr>
          <p:cNvPr id="205828" name="Rectangle 6"/>
          <p:cNvSpPr>
            <a:spLocks noGrp="1" noChangeArrowheads="1"/>
          </p:cNvSpPr>
          <p:nvPr>
            <p:ph type="ftr" sz="quarter" idx="4"/>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mtClean="0"/>
              <a:t>*</a:t>
            </a:r>
          </a:p>
        </p:txBody>
      </p:sp>
      <p:sp>
        <p:nvSpPr>
          <p:cNvPr id="205829"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B57E159-E252-49F6-B36F-7B5D521BFF11}" type="slidenum">
              <a:rPr lang="en-US" altLang="en-US"/>
              <a:pPr>
                <a:spcBef>
                  <a:spcPct val="0"/>
                </a:spcBef>
              </a:pPr>
              <a:t>32</a:t>
            </a:fld>
            <a:endParaRPr lang="en-US" altLang="en-US"/>
          </a:p>
        </p:txBody>
      </p:sp>
      <p:sp>
        <p:nvSpPr>
          <p:cNvPr id="205830" name="Rectangle 2"/>
          <p:cNvSpPr>
            <a:spLocks noGrp="1" noRot="1" noChangeAspect="1" noChangeArrowheads="1" noTextEdit="1"/>
          </p:cNvSpPr>
          <p:nvPr>
            <p:ph type="sldImg"/>
          </p:nvPr>
        </p:nvSpPr>
        <p:spPr>
          <a:xfrm>
            <a:off x="1106488" y="698500"/>
            <a:ext cx="4648200" cy="3486150"/>
          </a:xfrm>
          <a:ln/>
        </p:spPr>
      </p:sp>
      <p:sp>
        <p:nvSpPr>
          <p:cNvPr id="205831" name="Rectangle 3"/>
          <p:cNvSpPr>
            <a:spLocks noGrp="1" noChangeArrowheads="1"/>
          </p:cNvSpPr>
          <p:nvPr>
            <p:ph type="body" idx="1"/>
          </p:nvPr>
        </p:nvSpPr>
        <p:spPr>
          <a:xfrm>
            <a:off x="914400" y="4416425"/>
            <a:ext cx="5029200" cy="4181475"/>
          </a:xfrm>
          <a:noFill/>
        </p:spPr>
        <p:txBody>
          <a:bodyPr/>
          <a:lstStyle/>
          <a:p>
            <a:pPr eaLnBrk="1" hangingPunct="1"/>
            <a:endParaRPr lang="en-US" altLang="en-US" smtClean="0"/>
          </a:p>
        </p:txBody>
      </p:sp>
    </p:spTree>
    <p:extLst>
      <p:ext uri="{BB962C8B-B14F-4D97-AF65-F5344CB8AC3E}">
        <p14:creationId xmlns:p14="http://schemas.microsoft.com/office/powerpoint/2010/main" val="785503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9062EB01-65FE-4BB6-AB8C-2A77EBCB024D}" type="slidenum">
              <a:rPr lang="en-US" altLang="en-US" sz="1300"/>
              <a:pPr/>
              <a:t>33</a:t>
            </a:fld>
            <a:endParaRPr lang="en-US" altLang="en-US" sz="130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831248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F6388BCD-FE71-4332-802A-AEF5E45C2842}" type="slidenum">
              <a:rPr lang="en-US" altLang="en-US" sz="1300"/>
              <a:pPr/>
              <a:t>34</a:t>
            </a:fld>
            <a:endParaRPr lang="en-US" altLang="en-US" sz="1300"/>
          </a:p>
        </p:txBody>
      </p:sp>
      <p:sp>
        <p:nvSpPr>
          <p:cNvPr id="158723" name="Rectangle 2"/>
          <p:cNvSpPr>
            <a:spLocks noGrp="1" noRot="1" noChangeAspect="1" noChangeArrowheads="1" noTextEdit="1"/>
          </p:cNvSpPr>
          <p:nvPr>
            <p:ph type="sldImg"/>
          </p:nvPr>
        </p:nvSpPr>
        <p:spPr>
          <a:xfrm>
            <a:off x="1262063" y="720725"/>
            <a:ext cx="4795837" cy="3598863"/>
          </a:xfrm>
          <a:ln/>
        </p:spPr>
      </p:sp>
      <p:sp>
        <p:nvSpPr>
          <p:cNvPr id="158724" name="Rectangle 3"/>
          <p:cNvSpPr>
            <a:spLocks noGrp="1" noChangeArrowheads="1"/>
          </p:cNvSpPr>
          <p:nvPr>
            <p:ph type="body" idx="1"/>
          </p:nvPr>
        </p:nvSpPr>
        <p:spPr>
          <a:xfrm>
            <a:off x="730250" y="4560888"/>
            <a:ext cx="5854700" cy="4319587"/>
          </a:xfrm>
          <a:noFill/>
        </p:spPr>
        <p:txBody>
          <a:bodyPr/>
          <a:lstStyle/>
          <a:p>
            <a:pPr eaLnBrk="1" hangingPunct="1"/>
            <a:endParaRPr lang="en-US" altLang="en-US" smtClean="0"/>
          </a:p>
        </p:txBody>
      </p:sp>
    </p:spTree>
    <p:extLst>
      <p:ext uri="{BB962C8B-B14F-4D97-AF65-F5344CB8AC3E}">
        <p14:creationId xmlns:p14="http://schemas.microsoft.com/office/powerpoint/2010/main" val="2719142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hdr" sz="quarter"/>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mtClean="0"/>
              <a:t>*</a:t>
            </a:r>
          </a:p>
        </p:txBody>
      </p:sp>
      <p:sp>
        <p:nvSpPr>
          <p:cNvPr id="207875" name="Rectangle 3"/>
          <p:cNvSpPr>
            <a:spLocks noGrp="1" noChangeArrowheads="1"/>
          </p:cNvSpPr>
          <p:nvPr>
            <p:ph type="dt" sz="quarter" idx="1"/>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97CAE1C-F58F-4706-817C-8EBD46C73B4C}" type="datetime1">
              <a:rPr lang="en-US" altLang="en-US" smtClean="0"/>
              <a:pPr>
                <a:spcBef>
                  <a:spcPct val="0"/>
                </a:spcBef>
              </a:pPr>
              <a:t>10/11/2018</a:t>
            </a:fld>
            <a:endParaRPr lang="en-US" altLang="en-US" smtClean="0"/>
          </a:p>
        </p:txBody>
      </p:sp>
      <p:sp>
        <p:nvSpPr>
          <p:cNvPr id="207876" name="Rectangle 6"/>
          <p:cNvSpPr>
            <a:spLocks noGrp="1" noChangeArrowheads="1"/>
          </p:cNvSpPr>
          <p:nvPr>
            <p:ph type="ftr" sz="quarter" idx="4"/>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mtClean="0"/>
              <a:t>*</a:t>
            </a:r>
          </a:p>
        </p:txBody>
      </p:sp>
      <p:sp>
        <p:nvSpPr>
          <p:cNvPr id="207877"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4761D44-4284-4E2B-A204-924C3EFA56DB}" type="slidenum">
              <a:rPr lang="en-US" altLang="en-US"/>
              <a:pPr>
                <a:spcBef>
                  <a:spcPct val="0"/>
                </a:spcBef>
              </a:pPr>
              <a:t>35</a:t>
            </a:fld>
            <a:endParaRPr lang="en-US" altLang="en-US"/>
          </a:p>
        </p:txBody>
      </p:sp>
      <p:sp>
        <p:nvSpPr>
          <p:cNvPr id="207878" name="Rectangle 2"/>
          <p:cNvSpPr>
            <a:spLocks noGrp="1" noRot="1" noChangeAspect="1" noChangeArrowheads="1" noTextEdit="1"/>
          </p:cNvSpPr>
          <p:nvPr>
            <p:ph type="sldImg"/>
          </p:nvPr>
        </p:nvSpPr>
        <p:spPr>
          <a:xfrm>
            <a:off x="1108075" y="698500"/>
            <a:ext cx="4646613" cy="3486150"/>
          </a:xfrm>
          <a:ln/>
        </p:spPr>
      </p:sp>
      <p:sp>
        <p:nvSpPr>
          <p:cNvPr id="207879" name="Rectangle 3"/>
          <p:cNvSpPr>
            <a:spLocks noGrp="1" noChangeArrowheads="1"/>
          </p:cNvSpPr>
          <p:nvPr>
            <p:ph type="body" idx="1"/>
          </p:nvPr>
        </p:nvSpPr>
        <p:spPr>
          <a:xfrm>
            <a:off x="685800" y="4416425"/>
            <a:ext cx="5486400" cy="4181475"/>
          </a:xfrm>
          <a:noFill/>
        </p:spPr>
        <p:txBody>
          <a:bodyPr/>
          <a:lstStyle/>
          <a:p>
            <a:pPr eaLnBrk="1" hangingPunct="1"/>
            <a:endParaRPr lang="en-US" altLang="en-US" smtClean="0"/>
          </a:p>
        </p:txBody>
      </p:sp>
    </p:spTree>
    <p:extLst>
      <p:ext uri="{BB962C8B-B14F-4D97-AF65-F5344CB8AC3E}">
        <p14:creationId xmlns:p14="http://schemas.microsoft.com/office/powerpoint/2010/main" val="1489997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89C65F-0871-164C-A3FA-E32431BBAC98}" type="slidenum">
              <a:rPr lang="en-US" smtClean="0"/>
              <a:pPr/>
              <a:t>2</a:t>
            </a:fld>
            <a:endParaRPr lang="en-US" dirty="0"/>
          </a:p>
        </p:txBody>
      </p:sp>
    </p:spTree>
    <p:extLst>
      <p:ext uri="{BB962C8B-B14F-4D97-AF65-F5344CB8AC3E}">
        <p14:creationId xmlns:p14="http://schemas.microsoft.com/office/powerpoint/2010/main" val="361215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CBEA8CF-E440-4125-B367-AC6018C721EE}" type="slidenum">
              <a:rPr lang="en-US" altLang="en-US" sz="1300"/>
              <a:pPr>
                <a:spcBef>
                  <a:spcPct val="0"/>
                </a:spcBef>
              </a:pPr>
              <a:t>6</a:t>
            </a:fld>
            <a:endParaRPr lang="en-US" altLang="en-US" sz="1300"/>
          </a:p>
        </p:txBody>
      </p:sp>
      <p:sp>
        <p:nvSpPr>
          <p:cNvPr id="73731" name="Rectangle 2"/>
          <p:cNvSpPr>
            <a:spLocks noGrp="1" noRot="1" noChangeAspect="1" noChangeArrowheads="1" noTextEdit="1"/>
          </p:cNvSpPr>
          <p:nvPr>
            <p:ph type="sldImg"/>
          </p:nvPr>
        </p:nvSpPr>
        <p:spPr>
          <a:xfrm>
            <a:off x="1258888" y="719138"/>
            <a:ext cx="4800600" cy="3600450"/>
          </a:xfrm>
          <a:ln/>
        </p:spPr>
      </p:sp>
      <p:sp>
        <p:nvSpPr>
          <p:cNvPr id="73732" name="Rectangle 3"/>
          <p:cNvSpPr>
            <a:spLocks noGrp="1" noChangeArrowheads="1"/>
          </p:cNvSpPr>
          <p:nvPr>
            <p:ph type="body" idx="1"/>
          </p:nvPr>
        </p:nvSpPr>
        <p:spPr>
          <a:xfrm>
            <a:off x="974725" y="4560888"/>
            <a:ext cx="5365750" cy="4321175"/>
          </a:xfrm>
          <a:noFill/>
        </p:spPr>
        <p:txBody>
          <a:bodyPr/>
          <a:lstStyle/>
          <a:p>
            <a:pPr eaLnBrk="1" hangingPunct="1"/>
            <a:endParaRPr lang="en-US" altLang="en-US" smtClean="0"/>
          </a:p>
        </p:txBody>
      </p:sp>
    </p:spTree>
    <p:extLst>
      <p:ext uri="{BB962C8B-B14F-4D97-AF65-F5344CB8AC3E}">
        <p14:creationId xmlns:p14="http://schemas.microsoft.com/office/powerpoint/2010/main" val="3165139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0ECFD4-A3BC-4685-8844-1A5E49848ED9}" type="slidenum">
              <a:rPr lang="en-US" altLang="en-US" sz="1300"/>
              <a:pPr>
                <a:spcBef>
                  <a:spcPct val="0"/>
                </a:spcBef>
              </a:pPr>
              <a:t>18</a:t>
            </a:fld>
            <a:endParaRPr lang="en-US" altLang="en-US" sz="1300"/>
          </a:p>
        </p:txBody>
      </p:sp>
      <p:sp>
        <p:nvSpPr>
          <p:cNvPr id="82947" name="Rectangle 2"/>
          <p:cNvSpPr>
            <a:spLocks noGrp="1" noRot="1" noChangeAspect="1" noChangeArrowheads="1" noTextEdit="1"/>
          </p:cNvSpPr>
          <p:nvPr>
            <p:ph type="sldImg"/>
          </p:nvPr>
        </p:nvSpPr>
        <p:spPr>
          <a:xfrm>
            <a:off x="1257300" y="719138"/>
            <a:ext cx="4800600" cy="3600450"/>
          </a:xfrm>
          <a:ln/>
        </p:spPr>
      </p:sp>
      <p:sp>
        <p:nvSpPr>
          <p:cNvPr id="82948" name="Rectangle 3"/>
          <p:cNvSpPr>
            <a:spLocks noGrp="1" noChangeArrowheads="1"/>
          </p:cNvSpPr>
          <p:nvPr>
            <p:ph type="body" idx="1"/>
          </p:nvPr>
        </p:nvSpPr>
        <p:spPr>
          <a:xfrm>
            <a:off x="974725" y="4560888"/>
            <a:ext cx="5365750" cy="4321175"/>
          </a:xfrm>
          <a:noFill/>
        </p:spPr>
        <p:txBody>
          <a:bodyPr/>
          <a:lstStyle/>
          <a:p>
            <a:pPr eaLnBrk="1" hangingPunct="1"/>
            <a:endParaRPr lang="en-US" altLang="en-US" smtClean="0"/>
          </a:p>
        </p:txBody>
      </p:sp>
    </p:spTree>
    <p:extLst>
      <p:ext uri="{BB962C8B-B14F-4D97-AF65-F5344CB8AC3E}">
        <p14:creationId xmlns:p14="http://schemas.microsoft.com/office/powerpoint/2010/main" val="2669389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hdr" sz="quarter"/>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mtClean="0"/>
              <a:t>*</a:t>
            </a:r>
          </a:p>
        </p:txBody>
      </p:sp>
      <p:sp>
        <p:nvSpPr>
          <p:cNvPr id="193539" name="Rectangle 3"/>
          <p:cNvSpPr>
            <a:spLocks noGrp="1" noChangeArrowheads="1"/>
          </p:cNvSpPr>
          <p:nvPr>
            <p:ph type="dt" sz="quarter" idx="1"/>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B909E58-3847-4C4A-A3F8-71723396BD92}" type="datetime1">
              <a:rPr lang="en-US" altLang="en-US" smtClean="0"/>
              <a:pPr>
                <a:spcBef>
                  <a:spcPct val="0"/>
                </a:spcBef>
              </a:pPr>
              <a:t>10/11/2018</a:t>
            </a:fld>
            <a:endParaRPr lang="en-US" altLang="en-US" smtClean="0"/>
          </a:p>
        </p:txBody>
      </p:sp>
      <p:sp>
        <p:nvSpPr>
          <p:cNvPr id="193540" name="Rectangle 6"/>
          <p:cNvSpPr>
            <a:spLocks noGrp="1" noChangeArrowheads="1"/>
          </p:cNvSpPr>
          <p:nvPr>
            <p:ph type="ftr" sz="quarter" idx="4"/>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mtClean="0"/>
              <a:t>*</a:t>
            </a:r>
          </a:p>
        </p:txBody>
      </p:sp>
      <p:sp>
        <p:nvSpPr>
          <p:cNvPr id="193541"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4229099-C6A8-44D5-92AE-39B61926E36B}" type="slidenum">
              <a:rPr lang="en-US" altLang="en-US"/>
              <a:pPr>
                <a:spcBef>
                  <a:spcPct val="0"/>
                </a:spcBef>
              </a:pPr>
              <a:t>19</a:t>
            </a:fld>
            <a:endParaRPr lang="en-US" altLang="en-US"/>
          </a:p>
        </p:txBody>
      </p:sp>
      <p:sp>
        <p:nvSpPr>
          <p:cNvPr id="193542" name="Rectangle 2"/>
          <p:cNvSpPr>
            <a:spLocks noGrp="1" noRot="1" noChangeAspect="1" noChangeArrowheads="1" noTextEdit="1"/>
          </p:cNvSpPr>
          <p:nvPr>
            <p:ph type="sldImg"/>
          </p:nvPr>
        </p:nvSpPr>
        <p:spPr>
          <a:ln/>
        </p:spPr>
      </p:sp>
      <p:sp>
        <p:nvSpPr>
          <p:cNvPr id="193543"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800066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E2428CD2-1C1E-44D7-897E-8344F04A3F09}" type="slidenum">
              <a:rPr lang="en-US" altLang="en-US" sz="1300"/>
              <a:pPr/>
              <a:t>20</a:t>
            </a:fld>
            <a:endParaRPr lang="en-US" altLang="en-US" sz="1300"/>
          </a:p>
        </p:txBody>
      </p:sp>
      <p:sp>
        <p:nvSpPr>
          <p:cNvPr id="136195" name="Rectangle 2"/>
          <p:cNvSpPr>
            <a:spLocks noGrp="1" noRot="1" noChangeAspect="1" noChangeArrowheads="1" noTextEdit="1"/>
          </p:cNvSpPr>
          <p:nvPr>
            <p:ph type="sldImg"/>
          </p:nvPr>
        </p:nvSpPr>
        <p:spPr>
          <a:xfrm>
            <a:off x="1257300" y="717550"/>
            <a:ext cx="4800600" cy="3602038"/>
          </a:xfrm>
          <a:ln/>
        </p:spPr>
      </p:sp>
      <p:sp>
        <p:nvSpPr>
          <p:cNvPr id="136196" name="Rectangle 3"/>
          <p:cNvSpPr>
            <a:spLocks noGrp="1" noChangeArrowheads="1"/>
          </p:cNvSpPr>
          <p:nvPr>
            <p:ph type="body" idx="1"/>
          </p:nvPr>
        </p:nvSpPr>
        <p:spPr>
          <a:xfrm>
            <a:off x="974725" y="4560888"/>
            <a:ext cx="5365750" cy="4321175"/>
          </a:xfrm>
          <a:noFill/>
        </p:spPr>
        <p:txBody>
          <a:bodyPr/>
          <a:lstStyle/>
          <a:p>
            <a:pPr eaLnBrk="1" hangingPunct="1"/>
            <a:endParaRPr lang="en-US" altLang="en-US" smtClean="0"/>
          </a:p>
        </p:txBody>
      </p:sp>
    </p:spTree>
    <p:extLst>
      <p:ext uri="{BB962C8B-B14F-4D97-AF65-F5344CB8AC3E}">
        <p14:creationId xmlns:p14="http://schemas.microsoft.com/office/powerpoint/2010/main" val="2025864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32F4A5F9-F1BE-407D-AC28-F1CF3D65A4C2}" type="slidenum">
              <a:rPr lang="en-US" altLang="en-US" sz="1300"/>
              <a:pPr/>
              <a:t>21</a:t>
            </a:fld>
            <a:endParaRPr lang="en-US" altLang="en-US" sz="1300"/>
          </a:p>
        </p:txBody>
      </p:sp>
      <p:sp>
        <p:nvSpPr>
          <p:cNvPr id="138243" name="Rectangle 2"/>
          <p:cNvSpPr>
            <a:spLocks noGrp="1" noRot="1" noChangeAspect="1" noChangeArrowheads="1" noTextEdit="1"/>
          </p:cNvSpPr>
          <p:nvPr>
            <p:ph type="sldImg"/>
          </p:nvPr>
        </p:nvSpPr>
        <p:spPr>
          <a:xfrm>
            <a:off x="1257300" y="717550"/>
            <a:ext cx="4800600" cy="3602038"/>
          </a:xfrm>
          <a:ln/>
        </p:spPr>
      </p:sp>
      <p:sp>
        <p:nvSpPr>
          <p:cNvPr id="138244" name="Rectangle 3"/>
          <p:cNvSpPr>
            <a:spLocks noGrp="1" noChangeArrowheads="1"/>
          </p:cNvSpPr>
          <p:nvPr>
            <p:ph type="body" idx="1"/>
          </p:nvPr>
        </p:nvSpPr>
        <p:spPr>
          <a:xfrm>
            <a:off x="974725" y="4560888"/>
            <a:ext cx="5365750" cy="4321175"/>
          </a:xfrm>
          <a:noFill/>
        </p:spPr>
        <p:txBody>
          <a:bodyPr/>
          <a:lstStyle/>
          <a:p>
            <a:pPr eaLnBrk="1" hangingPunct="1"/>
            <a:endParaRPr lang="en-US" altLang="en-US" smtClean="0"/>
          </a:p>
        </p:txBody>
      </p:sp>
    </p:spTree>
    <p:extLst>
      <p:ext uri="{BB962C8B-B14F-4D97-AF65-F5344CB8AC3E}">
        <p14:creationId xmlns:p14="http://schemas.microsoft.com/office/powerpoint/2010/main" val="1122226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4425A9A7-8C25-453F-BF90-DCF3ADCDE537}" type="slidenum">
              <a:rPr lang="en-US" altLang="en-US" sz="1300"/>
              <a:pPr/>
              <a:t>22</a:t>
            </a:fld>
            <a:endParaRPr lang="en-US" altLang="en-US" sz="1300"/>
          </a:p>
        </p:txBody>
      </p:sp>
      <p:sp>
        <p:nvSpPr>
          <p:cNvPr id="140291" name="Rectangle 2"/>
          <p:cNvSpPr>
            <a:spLocks noGrp="1" noRot="1" noChangeAspect="1" noChangeArrowheads="1" noTextEdit="1"/>
          </p:cNvSpPr>
          <p:nvPr>
            <p:ph type="sldImg"/>
          </p:nvPr>
        </p:nvSpPr>
        <p:spPr>
          <a:xfrm>
            <a:off x="1257300" y="717550"/>
            <a:ext cx="4800600" cy="3602038"/>
          </a:xfrm>
          <a:ln/>
        </p:spPr>
      </p:sp>
      <p:sp>
        <p:nvSpPr>
          <p:cNvPr id="140292" name="Rectangle 3"/>
          <p:cNvSpPr>
            <a:spLocks noGrp="1" noChangeArrowheads="1"/>
          </p:cNvSpPr>
          <p:nvPr>
            <p:ph type="body" idx="1"/>
          </p:nvPr>
        </p:nvSpPr>
        <p:spPr>
          <a:xfrm>
            <a:off x="974725" y="4560888"/>
            <a:ext cx="5365750" cy="4321175"/>
          </a:xfrm>
          <a:noFill/>
        </p:spPr>
        <p:txBody>
          <a:bodyPr/>
          <a:lstStyle/>
          <a:p>
            <a:pPr eaLnBrk="1" hangingPunct="1"/>
            <a:endParaRPr lang="en-US" altLang="en-US" smtClean="0"/>
          </a:p>
        </p:txBody>
      </p:sp>
    </p:spTree>
    <p:extLst>
      <p:ext uri="{BB962C8B-B14F-4D97-AF65-F5344CB8AC3E}">
        <p14:creationId xmlns:p14="http://schemas.microsoft.com/office/powerpoint/2010/main" val="2998732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hdr" sz="quarter"/>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mtClean="0"/>
              <a:t>*</a:t>
            </a:r>
          </a:p>
        </p:txBody>
      </p:sp>
      <p:sp>
        <p:nvSpPr>
          <p:cNvPr id="195587" name="Rectangle 3"/>
          <p:cNvSpPr>
            <a:spLocks noGrp="1" noChangeArrowheads="1"/>
          </p:cNvSpPr>
          <p:nvPr>
            <p:ph type="dt" sz="quarter" idx="1"/>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420C30A-0001-48C3-A769-3073C9D34909}" type="datetime1">
              <a:rPr lang="en-US" altLang="en-US" smtClean="0"/>
              <a:pPr>
                <a:spcBef>
                  <a:spcPct val="0"/>
                </a:spcBef>
              </a:pPr>
              <a:t>10/11/2018</a:t>
            </a:fld>
            <a:endParaRPr lang="en-US" altLang="en-US" smtClean="0"/>
          </a:p>
        </p:txBody>
      </p:sp>
      <p:sp>
        <p:nvSpPr>
          <p:cNvPr id="195588" name="Rectangle 6"/>
          <p:cNvSpPr>
            <a:spLocks noGrp="1" noChangeArrowheads="1"/>
          </p:cNvSpPr>
          <p:nvPr>
            <p:ph type="ftr" sz="quarter" idx="4"/>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mtClean="0"/>
              <a:t>*</a:t>
            </a:r>
          </a:p>
        </p:txBody>
      </p:sp>
      <p:sp>
        <p:nvSpPr>
          <p:cNvPr id="195589"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86FD563-A7B2-4D52-9567-534164414103}" type="slidenum">
              <a:rPr lang="en-US" altLang="en-US"/>
              <a:pPr>
                <a:spcBef>
                  <a:spcPct val="0"/>
                </a:spcBef>
              </a:pPr>
              <a:t>23</a:t>
            </a:fld>
            <a:endParaRPr lang="en-US" altLang="en-US"/>
          </a:p>
        </p:txBody>
      </p:sp>
      <p:sp>
        <p:nvSpPr>
          <p:cNvPr id="195590" name="Rectangle 2"/>
          <p:cNvSpPr>
            <a:spLocks noGrp="1" noRot="1" noChangeAspect="1" noChangeArrowheads="1" noTextEdit="1"/>
          </p:cNvSpPr>
          <p:nvPr>
            <p:ph type="sldImg"/>
          </p:nvPr>
        </p:nvSpPr>
        <p:spPr>
          <a:ln/>
        </p:spPr>
      </p:sp>
      <p:sp>
        <p:nvSpPr>
          <p:cNvPr id="195591"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391779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371600"/>
            <a:ext cx="77724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07959344"/>
      </p:ext>
    </p:extLst>
  </p:cSld>
  <p:clrMapOvr>
    <a:masterClrMapping/>
  </p:clrMapOvr>
  <p:transition spd="slow">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BAD53F9-E430-48D6-9E9A-FBD5E1732FAB}" type="datetimeFigureOut">
              <a:rPr lang="en-US" smtClean="0">
                <a:solidFill>
                  <a:prstClr val="black"/>
                </a:solidFill>
              </a:rPr>
              <a:pPr/>
              <a:t>10/11/2018</a:t>
            </a:fld>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DAA6406-22DD-4848-9953-4D41595BEB6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6031656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p:txBody>
          <a:bodyPr/>
          <a:lstStyle/>
          <a:p>
            <a:fld id="{B5274F97-0F13-42E5-9A1D-07478243785D}" type="slidenum">
              <a:rPr lang="nl-BE" smtClean="0"/>
              <a:t>‹#›</a:t>
            </a:fld>
            <a:endParaRPr lang="nl-BE" dirty="0"/>
          </a:p>
        </p:txBody>
      </p:sp>
    </p:spTree>
    <p:extLst>
      <p:ext uri="{BB962C8B-B14F-4D97-AF65-F5344CB8AC3E}">
        <p14:creationId xmlns:p14="http://schemas.microsoft.com/office/powerpoint/2010/main" val="93095054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72972605"/>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1A8D01-64F4-4A41-B5E0-11615F8C25CB}" type="datetime1">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10/11/2018</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1848AC-AB88-4365-B76A-6E45744DA1D6}" type="slidenum">
              <a:rPr kumimoji="0" lang="en-US" sz="14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Arial"/>
              <a:ea typeface="+mn-ea"/>
              <a:cs typeface="+mn-cs"/>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884843"/>
      </p:ext>
    </p:extLst>
  </p:cSld>
  <p:clrMapOvr>
    <a:overrideClrMapping bg1="dk1" tx1="lt1" bg2="dk2" tx2="lt2" accent1="accent1" accent2="accent2" accent3="accent3" accent4="accent4" accent5="accent5" accent6="accent6" hlink="hlink" folHlink="folHlink"/>
  </p:clrMapOvr>
  <p:transition spd="slow">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478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3281542"/>
      </p:ext>
    </p:extLst>
  </p:cSld>
  <p:clrMapOvr>
    <a:masterClrMapping/>
  </p:clrMapOvr>
  <p:transition spd="slow">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447800"/>
            <a:ext cx="77724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7" descr="UTlogo"/>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8342313" y="6345238"/>
            <a:ext cx="685800"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9" name="Rectangle 8"/>
          <p:cNvSpPr>
            <a:spLocks noChangeArrowheads="1"/>
          </p:cNvSpPr>
          <p:nvPr userDrawn="1"/>
        </p:nvSpPr>
        <p:spPr bwMode="auto">
          <a:xfrm>
            <a:off x="0" y="0"/>
            <a:ext cx="9144000" cy="6858000"/>
          </a:xfrm>
          <a:prstGeom prst="rect">
            <a:avLst/>
          </a:prstGeom>
          <a:noFill/>
          <a:ln w="127000">
            <a:solidFill>
              <a:srgbClr val="E2820E"/>
            </a:solidFill>
            <a:miter lim="800000"/>
            <a:headEnd/>
            <a:tailEnd/>
          </a:ln>
          <a:effectLst>
            <a:prstShdw prst="shdw17" dist="17961" dir="13500000">
              <a:srgbClr val="884E08">
                <a:alpha val="50000"/>
              </a:srgbClr>
            </a:prstShdw>
          </a:effectLst>
          <a:extLst>
            <a:ext uri="{909E8E84-426E-40DD-AFC4-6F175D3DCCD1}">
              <a14:hiddenFill xmlns:a14="http://schemas.microsoft.com/office/drawing/2010/main">
                <a:solidFill>
                  <a:schemeClr val="accent1"/>
                </a:solidFill>
              </a14:hiddenFill>
            </a:ext>
          </a:extLst>
        </p:spPr>
        <p:txBody>
          <a:bodyPr wrap="none"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 name="TextBox 5"/>
          <p:cNvSpPr txBox="1"/>
          <p:nvPr userDrawn="1"/>
        </p:nvSpPr>
        <p:spPr>
          <a:xfrm>
            <a:off x="216508" y="6446994"/>
            <a:ext cx="2613660"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ChE</a:t>
            </a: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384T / 323</a:t>
            </a:r>
          </a:p>
        </p:txBody>
      </p:sp>
    </p:spTree>
    <p:extLst>
      <p:ext uri="{BB962C8B-B14F-4D97-AF65-F5344CB8AC3E}">
        <p14:creationId xmlns:p14="http://schemas.microsoft.com/office/powerpoint/2010/main" val="107826336"/>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6" r:id="rId5"/>
    <p:sldLayoutId id="2147484267" r:id="rId6"/>
  </p:sldLayoutIdLst>
  <p:transition spd="slow">
    <p:wipe dir="r"/>
  </p:transition>
  <p:timing>
    <p:tnLst>
      <p:par>
        <p:cTn id="1" dur="indefinite" restart="never" nodeType="tmRoot"/>
      </p:par>
    </p:tnLst>
  </p:timing>
  <p:txStyles>
    <p:titleStyle>
      <a:lvl1pPr algn="l" rtl="0" eaLnBrk="0" fontAlgn="base" hangingPunct="0">
        <a:spcBef>
          <a:spcPct val="0"/>
        </a:spcBef>
        <a:spcAft>
          <a:spcPct val="0"/>
        </a:spcAft>
        <a:defRPr sz="3400">
          <a:solidFill>
            <a:srgbClr val="3333FF"/>
          </a:solidFill>
          <a:latin typeface="+mj-lt"/>
          <a:ea typeface="+mj-ea"/>
          <a:cs typeface="+mj-cs"/>
        </a:defRPr>
      </a:lvl1pPr>
      <a:lvl2pPr algn="l" rtl="0" eaLnBrk="0" fontAlgn="base" hangingPunct="0">
        <a:spcBef>
          <a:spcPct val="0"/>
        </a:spcBef>
        <a:spcAft>
          <a:spcPct val="0"/>
        </a:spcAft>
        <a:defRPr sz="3400">
          <a:solidFill>
            <a:srgbClr val="3333FF"/>
          </a:solidFill>
          <a:latin typeface="Arial" pitchFamily="34" charset="0"/>
        </a:defRPr>
      </a:lvl2pPr>
      <a:lvl3pPr algn="l" rtl="0" eaLnBrk="0" fontAlgn="base" hangingPunct="0">
        <a:spcBef>
          <a:spcPct val="0"/>
        </a:spcBef>
        <a:spcAft>
          <a:spcPct val="0"/>
        </a:spcAft>
        <a:defRPr sz="3400">
          <a:solidFill>
            <a:srgbClr val="3333FF"/>
          </a:solidFill>
          <a:latin typeface="Arial" pitchFamily="34" charset="0"/>
        </a:defRPr>
      </a:lvl3pPr>
      <a:lvl4pPr algn="l" rtl="0" eaLnBrk="0" fontAlgn="base" hangingPunct="0">
        <a:spcBef>
          <a:spcPct val="0"/>
        </a:spcBef>
        <a:spcAft>
          <a:spcPct val="0"/>
        </a:spcAft>
        <a:defRPr sz="3400">
          <a:solidFill>
            <a:srgbClr val="3333FF"/>
          </a:solidFill>
          <a:latin typeface="Arial" pitchFamily="34" charset="0"/>
        </a:defRPr>
      </a:lvl4pPr>
      <a:lvl5pPr algn="l" rtl="0" eaLnBrk="0" fontAlgn="base" hangingPunct="0">
        <a:spcBef>
          <a:spcPct val="0"/>
        </a:spcBef>
        <a:spcAft>
          <a:spcPct val="0"/>
        </a:spcAft>
        <a:defRPr sz="3400">
          <a:solidFill>
            <a:srgbClr val="3333FF"/>
          </a:solidFill>
          <a:latin typeface="Arial" pitchFamily="34" charset="0"/>
        </a:defRPr>
      </a:lvl5pPr>
      <a:lvl6pPr marL="457200" algn="l" rtl="0" fontAlgn="base">
        <a:spcBef>
          <a:spcPct val="0"/>
        </a:spcBef>
        <a:spcAft>
          <a:spcPct val="0"/>
        </a:spcAft>
        <a:defRPr sz="3400">
          <a:solidFill>
            <a:srgbClr val="3333FF"/>
          </a:solidFill>
          <a:latin typeface="Arial" pitchFamily="34" charset="0"/>
        </a:defRPr>
      </a:lvl6pPr>
      <a:lvl7pPr marL="914400" algn="l" rtl="0" fontAlgn="base">
        <a:spcBef>
          <a:spcPct val="0"/>
        </a:spcBef>
        <a:spcAft>
          <a:spcPct val="0"/>
        </a:spcAft>
        <a:defRPr sz="3400">
          <a:solidFill>
            <a:srgbClr val="3333FF"/>
          </a:solidFill>
          <a:latin typeface="Arial" pitchFamily="34" charset="0"/>
        </a:defRPr>
      </a:lvl7pPr>
      <a:lvl8pPr marL="1371600" algn="l" rtl="0" fontAlgn="base">
        <a:spcBef>
          <a:spcPct val="0"/>
        </a:spcBef>
        <a:spcAft>
          <a:spcPct val="0"/>
        </a:spcAft>
        <a:defRPr sz="3400">
          <a:solidFill>
            <a:srgbClr val="3333FF"/>
          </a:solidFill>
          <a:latin typeface="Arial" pitchFamily="34" charset="0"/>
        </a:defRPr>
      </a:lvl8pPr>
      <a:lvl9pPr marL="1828800" algn="l" rtl="0" fontAlgn="base">
        <a:spcBef>
          <a:spcPct val="0"/>
        </a:spcBef>
        <a:spcAft>
          <a:spcPct val="0"/>
        </a:spcAft>
        <a:defRPr sz="3400">
          <a:solidFill>
            <a:srgbClr val="3333FF"/>
          </a:solidFill>
          <a:latin typeface="Arial" pitchFamily="34" charset="0"/>
        </a:defRPr>
      </a:lvl9pPr>
    </p:titleStyle>
    <p:bodyStyle>
      <a:lvl1pPr marL="342900" indent="-342900" algn="l" rtl="0" eaLnBrk="0" fontAlgn="base" hangingPunct="0">
        <a:spcBef>
          <a:spcPct val="20000"/>
        </a:spcBef>
        <a:spcAft>
          <a:spcPct val="0"/>
        </a:spcAft>
        <a:buClr>
          <a:srgbClr val="CC3300"/>
        </a:buClr>
        <a:buFont typeface="Webdings" pitchFamily="18" charset="2"/>
        <a:buChar char="4"/>
        <a:defRPr sz="2400" b="1">
          <a:solidFill>
            <a:schemeClr val="tx1"/>
          </a:solidFill>
          <a:latin typeface="+mn-lt"/>
          <a:ea typeface="+mn-ea"/>
          <a:cs typeface="+mn-cs"/>
        </a:defRPr>
      </a:lvl1pPr>
      <a:lvl2pPr marL="742950" indent="-285750" algn="l" rtl="0" eaLnBrk="0" fontAlgn="base" hangingPunct="0">
        <a:spcBef>
          <a:spcPct val="20000"/>
        </a:spcBef>
        <a:spcAft>
          <a:spcPct val="0"/>
        </a:spcAft>
        <a:buClr>
          <a:srgbClr val="CC3300"/>
        </a:buClr>
        <a:buChar char="–"/>
        <a:defRPr sz="2000">
          <a:solidFill>
            <a:schemeClr val="tx1"/>
          </a:solidFill>
          <a:latin typeface="+mn-lt"/>
        </a:defRPr>
      </a:lvl2pPr>
      <a:lvl3pPr marL="1143000" indent="-228600" algn="l" rtl="0" eaLnBrk="0" fontAlgn="base" hangingPunct="0">
        <a:spcBef>
          <a:spcPct val="20000"/>
        </a:spcBef>
        <a:spcAft>
          <a:spcPct val="0"/>
        </a:spcAft>
        <a:buClr>
          <a:srgbClr val="CC3300"/>
        </a:buClr>
        <a:buFont typeface="Webdings" pitchFamily="18" charset="2"/>
        <a:buChar char="4"/>
        <a:defRPr>
          <a:solidFill>
            <a:schemeClr val="tx1"/>
          </a:solidFill>
          <a:latin typeface="+mn-lt"/>
        </a:defRPr>
      </a:lvl3pPr>
      <a:lvl4pPr marL="1600200" indent="-228600" algn="l" rtl="0" eaLnBrk="0" fontAlgn="base" hangingPunct="0">
        <a:spcBef>
          <a:spcPct val="20000"/>
        </a:spcBef>
        <a:spcAft>
          <a:spcPct val="0"/>
        </a:spcAft>
        <a:buClr>
          <a:srgbClr val="CC3300"/>
        </a:buClr>
        <a:buChar char="–"/>
        <a:defRPr sz="1600">
          <a:solidFill>
            <a:schemeClr val="tx1"/>
          </a:solidFill>
          <a:latin typeface="+mn-lt"/>
        </a:defRPr>
      </a:lvl4pPr>
      <a:lvl5pPr marL="2057400" indent="-228600" algn="l" rtl="0" eaLnBrk="0" fontAlgn="base" hangingPunct="0">
        <a:spcBef>
          <a:spcPct val="20000"/>
        </a:spcBef>
        <a:spcAft>
          <a:spcPct val="0"/>
        </a:spcAft>
        <a:buClr>
          <a:srgbClr val="CC3300"/>
        </a:buClr>
        <a:buFont typeface="Webdings" pitchFamily="18" charset="2"/>
        <a:buChar char="4"/>
        <a:defRPr sz="1600">
          <a:solidFill>
            <a:schemeClr val="tx1"/>
          </a:solidFill>
          <a:latin typeface="+mn-lt"/>
        </a:defRPr>
      </a:lvl5pPr>
      <a:lvl6pPr marL="2514600" indent="-228600" algn="l" rtl="0" fontAlgn="base">
        <a:spcBef>
          <a:spcPct val="20000"/>
        </a:spcBef>
        <a:spcAft>
          <a:spcPct val="0"/>
        </a:spcAft>
        <a:buClr>
          <a:srgbClr val="CC3300"/>
        </a:buClr>
        <a:buFont typeface="Webdings" pitchFamily="18" charset="2"/>
        <a:buChar char="4"/>
        <a:defRPr sz="1600">
          <a:solidFill>
            <a:schemeClr val="tx1"/>
          </a:solidFill>
          <a:latin typeface="+mn-lt"/>
        </a:defRPr>
      </a:lvl6pPr>
      <a:lvl7pPr marL="2971800" indent="-228600" algn="l" rtl="0" fontAlgn="base">
        <a:spcBef>
          <a:spcPct val="20000"/>
        </a:spcBef>
        <a:spcAft>
          <a:spcPct val="0"/>
        </a:spcAft>
        <a:buClr>
          <a:srgbClr val="CC3300"/>
        </a:buClr>
        <a:buFont typeface="Webdings" pitchFamily="18" charset="2"/>
        <a:buChar char="4"/>
        <a:defRPr sz="1600">
          <a:solidFill>
            <a:schemeClr val="tx1"/>
          </a:solidFill>
          <a:latin typeface="+mn-lt"/>
        </a:defRPr>
      </a:lvl7pPr>
      <a:lvl8pPr marL="3429000" indent="-228600" algn="l" rtl="0" fontAlgn="base">
        <a:spcBef>
          <a:spcPct val="20000"/>
        </a:spcBef>
        <a:spcAft>
          <a:spcPct val="0"/>
        </a:spcAft>
        <a:buClr>
          <a:srgbClr val="CC3300"/>
        </a:buClr>
        <a:buFont typeface="Webdings" pitchFamily="18" charset="2"/>
        <a:buChar char="4"/>
        <a:defRPr sz="1600">
          <a:solidFill>
            <a:schemeClr val="tx1"/>
          </a:solidFill>
          <a:latin typeface="+mn-lt"/>
        </a:defRPr>
      </a:lvl8pPr>
      <a:lvl9pPr marL="3886200" indent="-228600" algn="l" rtl="0" fontAlgn="base">
        <a:spcBef>
          <a:spcPct val="20000"/>
        </a:spcBef>
        <a:spcAft>
          <a:spcPct val="0"/>
        </a:spcAft>
        <a:buClr>
          <a:srgbClr val="CC3300"/>
        </a:buClr>
        <a:buFont typeface="Webdings" pitchFamily="18" charset="2"/>
        <a:buChar char="4"/>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mgP2ENTwwTE" TargetMode="External"/><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em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6.wmf"/><Relationship Id="rId4" Type="http://schemas.openxmlformats.org/officeDocument/2006/relationships/image" Target="../media/image45.w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8.wmf"/><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semiengineering.com/what-happened-to-nanoimprint-litho/"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hyperlink" Target="https://www.damascenejewelry.net/content/4-about-damascene-jewelry"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239577" y="66617"/>
            <a:ext cx="2743200" cy="852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fontScale="85000" lnSpcReduction="10000"/>
          </a:bodyPr>
          <a:lstStyle>
            <a:lvl1pPr algn="l" rtl="0" eaLnBrk="0" fontAlgn="base" hangingPunct="0">
              <a:spcBef>
                <a:spcPct val="0"/>
              </a:spcBef>
              <a:spcAft>
                <a:spcPct val="0"/>
              </a:spcAft>
              <a:defRPr sz="3400">
                <a:solidFill>
                  <a:srgbClr val="3333FF"/>
                </a:solidFill>
                <a:latin typeface="+mj-lt"/>
                <a:ea typeface="+mj-ea"/>
                <a:cs typeface="+mj-cs"/>
              </a:defRPr>
            </a:lvl1pPr>
            <a:lvl2pPr algn="l" rtl="0" eaLnBrk="0" fontAlgn="base" hangingPunct="0">
              <a:spcBef>
                <a:spcPct val="0"/>
              </a:spcBef>
              <a:spcAft>
                <a:spcPct val="0"/>
              </a:spcAft>
              <a:defRPr sz="3400">
                <a:solidFill>
                  <a:srgbClr val="3333FF"/>
                </a:solidFill>
                <a:latin typeface="Arial" pitchFamily="34" charset="0"/>
              </a:defRPr>
            </a:lvl2pPr>
            <a:lvl3pPr algn="l" rtl="0" eaLnBrk="0" fontAlgn="base" hangingPunct="0">
              <a:spcBef>
                <a:spcPct val="0"/>
              </a:spcBef>
              <a:spcAft>
                <a:spcPct val="0"/>
              </a:spcAft>
              <a:defRPr sz="3400">
                <a:solidFill>
                  <a:srgbClr val="3333FF"/>
                </a:solidFill>
                <a:latin typeface="Arial" pitchFamily="34" charset="0"/>
              </a:defRPr>
            </a:lvl3pPr>
            <a:lvl4pPr algn="l" rtl="0" eaLnBrk="0" fontAlgn="base" hangingPunct="0">
              <a:spcBef>
                <a:spcPct val="0"/>
              </a:spcBef>
              <a:spcAft>
                <a:spcPct val="0"/>
              </a:spcAft>
              <a:defRPr sz="3400">
                <a:solidFill>
                  <a:srgbClr val="3333FF"/>
                </a:solidFill>
                <a:latin typeface="Arial" pitchFamily="34" charset="0"/>
              </a:defRPr>
            </a:lvl4pPr>
            <a:lvl5pPr algn="l" rtl="0" eaLnBrk="0" fontAlgn="base" hangingPunct="0">
              <a:spcBef>
                <a:spcPct val="0"/>
              </a:spcBef>
              <a:spcAft>
                <a:spcPct val="0"/>
              </a:spcAft>
              <a:defRPr sz="3400">
                <a:solidFill>
                  <a:srgbClr val="3333FF"/>
                </a:solidFill>
                <a:latin typeface="Arial" pitchFamily="34" charset="0"/>
              </a:defRPr>
            </a:lvl5pPr>
            <a:lvl6pPr marL="457200" algn="l" rtl="0" fontAlgn="base">
              <a:spcBef>
                <a:spcPct val="0"/>
              </a:spcBef>
              <a:spcAft>
                <a:spcPct val="0"/>
              </a:spcAft>
              <a:defRPr sz="3400">
                <a:solidFill>
                  <a:srgbClr val="3333FF"/>
                </a:solidFill>
                <a:latin typeface="Arial" pitchFamily="34" charset="0"/>
              </a:defRPr>
            </a:lvl6pPr>
            <a:lvl7pPr marL="914400" algn="l" rtl="0" fontAlgn="base">
              <a:spcBef>
                <a:spcPct val="0"/>
              </a:spcBef>
              <a:spcAft>
                <a:spcPct val="0"/>
              </a:spcAft>
              <a:defRPr sz="3400">
                <a:solidFill>
                  <a:srgbClr val="3333FF"/>
                </a:solidFill>
                <a:latin typeface="Arial" pitchFamily="34" charset="0"/>
              </a:defRPr>
            </a:lvl7pPr>
            <a:lvl8pPr marL="1371600" algn="l" rtl="0" fontAlgn="base">
              <a:spcBef>
                <a:spcPct val="0"/>
              </a:spcBef>
              <a:spcAft>
                <a:spcPct val="0"/>
              </a:spcAft>
              <a:defRPr sz="3400">
                <a:solidFill>
                  <a:srgbClr val="3333FF"/>
                </a:solidFill>
                <a:latin typeface="Arial" pitchFamily="34" charset="0"/>
              </a:defRPr>
            </a:lvl8pPr>
            <a:lvl9pPr marL="1828800" algn="l" rtl="0" fontAlgn="base">
              <a:spcBef>
                <a:spcPct val="0"/>
              </a:spcBef>
              <a:spcAft>
                <a:spcPct val="0"/>
              </a:spcAft>
              <a:defRPr sz="3400">
                <a:solidFill>
                  <a:srgbClr val="3333FF"/>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0" cap="none" spc="0" normalizeH="0" baseline="0" noProof="0" dirty="0">
                <a:ln>
                  <a:noFill/>
                </a:ln>
                <a:solidFill>
                  <a:srgbClr val="3333FF"/>
                </a:solidFill>
                <a:effectLst/>
                <a:uLnTx/>
                <a:uFillTx/>
                <a:latin typeface="Arial"/>
                <a:ea typeface="+mj-ea"/>
                <a:cs typeface="+mj-cs"/>
              </a:rPr>
              <a:t>Lecture </a:t>
            </a:r>
            <a:r>
              <a:rPr kumimoji="0" lang="en-US" sz="4800" b="0" i="0" u="none" strike="noStrike" kern="0" cap="none" spc="0" normalizeH="0" baseline="0" noProof="0" dirty="0" smtClean="0">
                <a:ln>
                  <a:noFill/>
                </a:ln>
                <a:solidFill>
                  <a:srgbClr val="3333FF"/>
                </a:solidFill>
                <a:effectLst/>
                <a:uLnTx/>
                <a:uFillTx/>
                <a:latin typeface="Arial"/>
                <a:ea typeface="+mj-ea"/>
                <a:cs typeface="+mj-cs"/>
              </a:rPr>
              <a:t>13</a:t>
            </a:r>
            <a:endParaRPr kumimoji="0" lang="en-US" sz="4800" b="0" i="0" u="none" strike="noStrike" kern="0" cap="none" spc="0" normalizeH="0" baseline="0" noProof="0" dirty="0">
              <a:ln>
                <a:noFill/>
              </a:ln>
              <a:solidFill>
                <a:srgbClr val="3333FF"/>
              </a:solidFill>
              <a:effectLst/>
              <a:uLnTx/>
              <a:uFillTx/>
              <a:latin typeface="Arial"/>
              <a:ea typeface="+mj-ea"/>
              <a:cs typeface="+mj-cs"/>
            </a:endParaRPr>
          </a:p>
        </p:txBody>
      </p:sp>
      <p:sp>
        <p:nvSpPr>
          <p:cNvPr id="5" name="Subtitle 2"/>
          <p:cNvSpPr txBox="1">
            <a:spLocks/>
          </p:cNvSpPr>
          <p:nvPr/>
        </p:nvSpPr>
        <p:spPr bwMode="auto">
          <a:xfrm>
            <a:off x="381000" y="859444"/>
            <a:ext cx="8686800" cy="57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CC3300"/>
              </a:buClr>
              <a:buFont typeface="Webdings" pitchFamily="18" charset="2"/>
              <a:buChar char="4"/>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rgbClr val="CC3300"/>
              </a:buClr>
              <a:buChar char="–"/>
              <a:defRPr sz="2400">
                <a:solidFill>
                  <a:schemeClr val="tx1"/>
                </a:solidFill>
                <a:latin typeface="+mn-lt"/>
              </a:defRPr>
            </a:lvl2pPr>
            <a:lvl3pPr marL="1143000" indent="-228600" algn="l" rtl="0" eaLnBrk="0" fontAlgn="base" hangingPunct="0">
              <a:spcBef>
                <a:spcPct val="20000"/>
              </a:spcBef>
              <a:spcAft>
                <a:spcPct val="0"/>
              </a:spcAft>
              <a:buClr>
                <a:srgbClr val="CC3300"/>
              </a:buClr>
              <a:buFont typeface="Webdings" pitchFamily="18" charset="2"/>
              <a:buChar char="4"/>
              <a:defRPr sz="2000">
                <a:solidFill>
                  <a:schemeClr val="tx1"/>
                </a:solidFill>
                <a:latin typeface="+mn-lt"/>
              </a:defRPr>
            </a:lvl3pPr>
            <a:lvl4pPr marL="1600200" indent="-228600" algn="l" rtl="0" eaLnBrk="0" fontAlgn="base" hangingPunct="0">
              <a:spcBef>
                <a:spcPct val="20000"/>
              </a:spcBef>
              <a:spcAft>
                <a:spcPct val="0"/>
              </a:spcAft>
              <a:buClr>
                <a:srgbClr val="CC3300"/>
              </a:buClr>
              <a:buChar char="–"/>
              <a:defRPr sz="1800">
                <a:solidFill>
                  <a:schemeClr val="tx1"/>
                </a:solidFill>
                <a:latin typeface="+mn-lt"/>
              </a:defRPr>
            </a:lvl4pPr>
            <a:lvl5pPr marL="2057400" indent="-228600" algn="l" rtl="0" eaLnBrk="0" fontAlgn="base" hangingPunct="0">
              <a:spcBef>
                <a:spcPct val="20000"/>
              </a:spcBef>
              <a:spcAft>
                <a:spcPct val="0"/>
              </a:spcAft>
              <a:buClr>
                <a:srgbClr val="CC3300"/>
              </a:buClr>
              <a:buFont typeface="Webdings" pitchFamily="18" charset="2"/>
              <a:buChar char="4"/>
              <a:defRPr sz="1800">
                <a:solidFill>
                  <a:schemeClr val="tx1"/>
                </a:solidFill>
                <a:latin typeface="+mn-lt"/>
              </a:defRPr>
            </a:lvl5pPr>
            <a:lvl6pPr marL="2514600" indent="-228600" algn="l" rtl="0" fontAlgn="base">
              <a:spcBef>
                <a:spcPct val="20000"/>
              </a:spcBef>
              <a:spcAft>
                <a:spcPct val="0"/>
              </a:spcAft>
              <a:buClr>
                <a:srgbClr val="CC3300"/>
              </a:buClr>
              <a:buFont typeface="Webdings" pitchFamily="18" charset="2"/>
              <a:buChar char="4"/>
              <a:defRPr sz="1800">
                <a:solidFill>
                  <a:schemeClr val="tx1"/>
                </a:solidFill>
                <a:latin typeface="+mn-lt"/>
              </a:defRPr>
            </a:lvl6pPr>
            <a:lvl7pPr marL="2971800" indent="-228600" algn="l" rtl="0" fontAlgn="base">
              <a:spcBef>
                <a:spcPct val="20000"/>
              </a:spcBef>
              <a:spcAft>
                <a:spcPct val="0"/>
              </a:spcAft>
              <a:buClr>
                <a:srgbClr val="CC3300"/>
              </a:buClr>
              <a:buFont typeface="Webdings" pitchFamily="18" charset="2"/>
              <a:buChar char="4"/>
              <a:defRPr sz="1800">
                <a:solidFill>
                  <a:schemeClr val="tx1"/>
                </a:solidFill>
                <a:latin typeface="+mn-lt"/>
              </a:defRPr>
            </a:lvl7pPr>
            <a:lvl8pPr marL="3429000" indent="-228600" algn="l" rtl="0" fontAlgn="base">
              <a:spcBef>
                <a:spcPct val="20000"/>
              </a:spcBef>
              <a:spcAft>
                <a:spcPct val="0"/>
              </a:spcAft>
              <a:buClr>
                <a:srgbClr val="CC3300"/>
              </a:buClr>
              <a:buFont typeface="Webdings" pitchFamily="18" charset="2"/>
              <a:buChar char="4"/>
              <a:defRPr sz="1800">
                <a:solidFill>
                  <a:schemeClr val="tx1"/>
                </a:solidFill>
                <a:latin typeface="+mn-lt"/>
              </a:defRPr>
            </a:lvl8pPr>
            <a:lvl9pPr marL="3886200" indent="-228600" algn="l" rtl="0" fontAlgn="base">
              <a:spcBef>
                <a:spcPct val="20000"/>
              </a:spcBef>
              <a:spcAft>
                <a:spcPct val="0"/>
              </a:spcAft>
              <a:buClr>
                <a:srgbClr val="CC3300"/>
              </a:buClr>
              <a:buFont typeface="Webdings" pitchFamily="18" charset="2"/>
              <a:buChar char="4"/>
              <a:defRPr sz="18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3300"/>
              </a:buClr>
              <a:buSzTx/>
              <a:buFont typeface="Webdings" pitchFamily="18" charset="2"/>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Chemical Engineering for Micro/Nano Fabrication</a:t>
            </a:r>
          </a:p>
          <a:p>
            <a:pPr marL="342900" marR="0" lvl="0" indent="-342900" algn="l" defTabSz="914400" rtl="0" eaLnBrk="0" fontAlgn="base" latinLnBrk="0" hangingPunct="0">
              <a:lnSpc>
                <a:spcPct val="100000"/>
              </a:lnSpc>
              <a:spcBef>
                <a:spcPct val="20000"/>
              </a:spcBef>
              <a:spcAft>
                <a:spcPct val="0"/>
              </a:spcAft>
              <a:buClr>
                <a:srgbClr val="CC3300"/>
              </a:buClr>
              <a:buSzTx/>
              <a:buFont typeface="Webdings" pitchFamily="18" charset="2"/>
              <a:buChar char="4"/>
              <a:tabLst/>
              <a:defRPr/>
            </a:pPr>
            <a:endParaRPr kumimoji="0" lang="en-US" sz="2800" b="1"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CC3300"/>
              </a:buClr>
              <a:buSzTx/>
              <a:buFont typeface="Webdings" pitchFamily="18" charset="2"/>
              <a:buChar char="4"/>
              <a:tabLst/>
              <a:defRPr/>
            </a:pPr>
            <a:endParaRPr kumimoji="0" lang="en-US" sz="2800" b="1" i="0" u="none" strike="noStrike" kern="0" cap="none" spc="0" normalizeH="0" baseline="0" noProof="0" dirty="0">
              <a:ln>
                <a:noFill/>
              </a:ln>
              <a:solidFill>
                <a:srgbClr val="000000"/>
              </a:solidFill>
              <a:effectLst/>
              <a:uLnTx/>
              <a:uFillTx/>
              <a:latin typeface="Arial"/>
              <a:ea typeface="+mn-ea"/>
              <a:cs typeface="+mn-cs"/>
            </a:endParaRPr>
          </a:p>
        </p:txBody>
      </p:sp>
      <p:sp>
        <p:nvSpPr>
          <p:cNvPr id="19" name="Right Triangle 18"/>
          <p:cNvSpPr/>
          <p:nvPr/>
        </p:nvSpPr>
        <p:spPr>
          <a:xfrm rot="11064521">
            <a:off x="5927474" y="2742918"/>
            <a:ext cx="1438613" cy="300518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pic>
        <p:nvPicPr>
          <p:cNvPr id="6" name="Picture 5"/>
          <p:cNvPicPr>
            <a:picLocks noChangeAspect="1"/>
          </p:cNvPicPr>
          <p:nvPr/>
        </p:nvPicPr>
        <p:blipFill>
          <a:blip r:embed="rId3"/>
          <a:stretch>
            <a:fillRect/>
          </a:stretch>
        </p:blipFill>
        <p:spPr>
          <a:xfrm rot="196675" flipH="1">
            <a:off x="1650520" y="2967894"/>
            <a:ext cx="1136675" cy="2591025"/>
          </a:xfrm>
          <a:prstGeom prst="rect">
            <a:avLst/>
          </a:prstGeom>
        </p:spPr>
      </p:pic>
      <p:pic>
        <p:nvPicPr>
          <p:cNvPr id="7"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70221" y="1656350"/>
            <a:ext cx="5281911" cy="3961433"/>
          </a:xfrm>
        </p:spPr>
      </p:pic>
      <p:sp>
        <p:nvSpPr>
          <p:cNvPr id="2" name="TextBox 1"/>
          <p:cNvSpPr txBox="1"/>
          <p:nvPr/>
        </p:nvSpPr>
        <p:spPr>
          <a:xfrm>
            <a:off x="3749476" y="5715000"/>
            <a:ext cx="2209800" cy="523220"/>
          </a:xfrm>
          <a:prstGeom prst="rect">
            <a:avLst/>
          </a:prstGeom>
          <a:noFill/>
        </p:spPr>
        <p:txBody>
          <a:bodyPr wrap="square" rtlCol="0">
            <a:spAutoFit/>
          </a:bodyPr>
          <a:lstStyle/>
          <a:p>
            <a:r>
              <a:rPr lang="en-US" dirty="0" smtClean="0"/>
              <a:t>Damascene</a:t>
            </a:r>
            <a:endParaRPr lang="en-US" dirty="0"/>
          </a:p>
        </p:txBody>
      </p:sp>
    </p:spTree>
    <p:extLst>
      <p:ext uri="{BB962C8B-B14F-4D97-AF65-F5344CB8AC3E}">
        <p14:creationId xmlns:p14="http://schemas.microsoft.com/office/powerpoint/2010/main" val="674890061"/>
      </p:ext>
    </p:extLst>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Damascene Process</a:t>
            </a:r>
          </a:p>
        </p:txBody>
      </p:sp>
      <p:pic>
        <p:nvPicPr>
          <p:cNvPr id="4" name="Picture 3"/>
          <p:cNvPicPr>
            <a:picLocks noChangeAspect="1"/>
          </p:cNvPicPr>
          <p:nvPr/>
        </p:nvPicPr>
        <p:blipFill rotWithShape="1">
          <a:blip r:embed="rId2"/>
          <a:srcRect l="15000" t="23600" r="16666" b="13200"/>
          <a:stretch/>
        </p:blipFill>
        <p:spPr>
          <a:xfrm>
            <a:off x="390646" y="1219200"/>
            <a:ext cx="8067554" cy="4800600"/>
          </a:xfrm>
          <a:prstGeom prst="rect">
            <a:avLst/>
          </a:prstGeom>
        </p:spPr>
      </p:pic>
    </p:spTree>
    <p:extLst>
      <p:ext uri="{BB962C8B-B14F-4D97-AF65-F5344CB8AC3E}">
        <p14:creationId xmlns:p14="http://schemas.microsoft.com/office/powerpoint/2010/main" val="15114091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Damascene Process</a:t>
            </a:r>
          </a:p>
        </p:txBody>
      </p:sp>
      <p:pic>
        <p:nvPicPr>
          <p:cNvPr id="4" name="Picture 3"/>
          <p:cNvPicPr>
            <a:picLocks noChangeAspect="1"/>
          </p:cNvPicPr>
          <p:nvPr/>
        </p:nvPicPr>
        <p:blipFill rotWithShape="1">
          <a:blip r:embed="rId2"/>
          <a:srcRect l="16667" t="20000" r="16250" b="19201"/>
          <a:stretch/>
        </p:blipFill>
        <p:spPr>
          <a:xfrm>
            <a:off x="304800" y="1143000"/>
            <a:ext cx="8305800" cy="4648200"/>
          </a:xfrm>
          <a:prstGeom prst="rect">
            <a:avLst/>
          </a:prstGeom>
        </p:spPr>
      </p:pic>
    </p:spTree>
    <p:extLst>
      <p:ext uri="{BB962C8B-B14F-4D97-AF65-F5344CB8AC3E}">
        <p14:creationId xmlns:p14="http://schemas.microsoft.com/office/powerpoint/2010/main" val="11142584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Damascene Process</a:t>
            </a:r>
          </a:p>
        </p:txBody>
      </p:sp>
      <p:pic>
        <p:nvPicPr>
          <p:cNvPr id="4" name="Picture 3"/>
          <p:cNvPicPr>
            <a:picLocks noChangeAspect="1"/>
          </p:cNvPicPr>
          <p:nvPr/>
        </p:nvPicPr>
        <p:blipFill rotWithShape="1">
          <a:blip r:embed="rId2"/>
          <a:srcRect l="17500" t="24000" r="16250" b="15201"/>
          <a:stretch/>
        </p:blipFill>
        <p:spPr>
          <a:xfrm>
            <a:off x="304800" y="1143000"/>
            <a:ext cx="8153400" cy="4502030"/>
          </a:xfrm>
          <a:prstGeom prst="rect">
            <a:avLst/>
          </a:prstGeom>
        </p:spPr>
      </p:pic>
    </p:spTree>
    <p:extLst>
      <p:ext uri="{BB962C8B-B14F-4D97-AF65-F5344CB8AC3E}">
        <p14:creationId xmlns:p14="http://schemas.microsoft.com/office/powerpoint/2010/main" val="26812098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Damascene Process</a:t>
            </a:r>
            <a:endParaRPr lang="en-US" dirty="0"/>
          </a:p>
        </p:txBody>
      </p:sp>
      <p:pic>
        <p:nvPicPr>
          <p:cNvPr id="3" name="Picture 2"/>
          <p:cNvPicPr>
            <a:picLocks noChangeAspect="1"/>
          </p:cNvPicPr>
          <p:nvPr/>
        </p:nvPicPr>
        <p:blipFill rotWithShape="1">
          <a:blip r:embed="rId2"/>
          <a:srcRect l="16667" t="23600" r="14584" b="13200"/>
          <a:stretch/>
        </p:blipFill>
        <p:spPr>
          <a:xfrm>
            <a:off x="380999" y="1371600"/>
            <a:ext cx="8435051" cy="4876800"/>
          </a:xfrm>
          <a:prstGeom prst="rect">
            <a:avLst/>
          </a:prstGeom>
        </p:spPr>
      </p:pic>
    </p:spTree>
    <p:extLst>
      <p:ext uri="{BB962C8B-B14F-4D97-AF65-F5344CB8AC3E}">
        <p14:creationId xmlns:p14="http://schemas.microsoft.com/office/powerpoint/2010/main" val="35598498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529" y="-289901"/>
            <a:ext cx="9563565" cy="1325563"/>
          </a:xfrm>
        </p:spPr>
        <p:txBody>
          <a:bodyPr/>
          <a:lstStyle/>
          <a:p>
            <a:r>
              <a:rPr lang="en-US" dirty="0" smtClean="0"/>
              <a:t>Damascene Swords and Jewelry</a:t>
            </a:r>
            <a:endParaRPr lang="en-US" dirty="0"/>
          </a:p>
        </p:txBody>
      </p:sp>
      <p:grpSp>
        <p:nvGrpSpPr>
          <p:cNvPr id="10" name="Group 9"/>
          <p:cNvGrpSpPr/>
          <p:nvPr/>
        </p:nvGrpSpPr>
        <p:grpSpPr>
          <a:xfrm>
            <a:off x="1302599" y="905034"/>
            <a:ext cx="6081699" cy="5532437"/>
            <a:chOff x="2774447" y="1110013"/>
            <a:chExt cx="6667500" cy="5747987"/>
          </a:xfrm>
        </p:grpSpPr>
        <p:sp>
          <p:nvSpPr>
            <p:cNvPr id="8" name="Rectangle 7"/>
            <p:cNvSpPr/>
            <p:nvPr/>
          </p:nvSpPr>
          <p:spPr>
            <a:xfrm>
              <a:off x="2774447" y="1110013"/>
              <a:ext cx="6667500" cy="5747987"/>
            </a:xfrm>
            <a:prstGeom prst="rect">
              <a:avLst/>
            </a:prstGeom>
            <a:solidFill>
              <a:schemeClr val="bg1"/>
            </a:solidFill>
            <a:ln w="1174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2926847" y="1186213"/>
              <a:ext cx="6362700" cy="5266482"/>
              <a:chOff x="1164722" y="1302139"/>
              <a:chExt cx="6362700" cy="5266482"/>
            </a:xfrm>
          </p:grpSpPr>
          <p:pic>
            <p:nvPicPr>
              <p:cNvPr id="6" name="Picture 5"/>
              <p:cNvPicPr>
                <a:picLocks noChangeAspect="1"/>
              </p:cNvPicPr>
              <p:nvPr/>
            </p:nvPicPr>
            <p:blipFill>
              <a:blip r:embed="rId2"/>
              <a:stretch>
                <a:fillRect/>
              </a:stretch>
            </p:blipFill>
            <p:spPr>
              <a:xfrm>
                <a:off x="1164722" y="1302139"/>
                <a:ext cx="6362700" cy="2954111"/>
              </a:xfrm>
              <a:prstGeom prst="rect">
                <a:avLst/>
              </a:prstGeom>
            </p:spPr>
          </p:pic>
          <p:pic>
            <p:nvPicPr>
              <p:cNvPr id="7" name="Picture 6"/>
              <p:cNvPicPr>
                <a:picLocks noChangeAspect="1"/>
              </p:cNvPicPr>
              <p:nvPr/>
            </p:nvPicPr>
            <p:blipFill>
              <a:blip r:embed="rId3"/>
              <a:stretch>
                <a:fillRect/>
              </a:stretch>
            </p:blipFill>
            <p:spPr>
              <a:xfrm>
                <a:off x="1841344" y="3580045"/>
                <a:ext cx="4769005" cy="2988576"/>
              </a:xfrm>
              <a:prstGeom prst="rect">
                <a:avLst/>
              </a:prstGeom>
            </p:spPr>
          </p:pic>
        </p:grpSp>
      </p:grpSp>
    </p:spTree>
    <p:extLst>
      <p:ext uri="{BB962C8B-B14F-4D97-AF65-F5344CB8AC3E}">
        <p14:creationId xmlns:p14="http://schemas.microsoft.com/office/powerpoint/2010/main" val="35431243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529" y="-289901"/>
            <a:ext cx="9563565" cy="1325563"/>
          </a:xfrm>
        </p:spPr>
        <p:txBody>
          <a:bodyPr/>
          <a:lstStyle/>
          <a:p>
            <a:r>
              <a:rPr lang="en-US" dirty="0" smtClean="0"/>
              <a:t>Damascene Swords and Jewelry</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990252"/>
            <a:ext cx="8564137" cy="4817327"/>
          </a:xfrm>
          <a:prstGeom prst="rect">
            <a:avLst/>
          </a:prstGeom>
        </p:spPr>
      </p:pic>
      <p:sp>
        <p:nvSpPr>
          <p:cNvPr id="3" name="Rectangle 2"/>
          <p:cNvSpPr/>
          <p:nvPr/>
        </p:nvSpPr>
        <p:spPr>
          <a:xfrm>
            <a:off x="381000" y="5791200"/>
            <a:ext cx="8382000" cy="954107"/>
          </a:xfrm>
          <a:prstGeom prst="rect">
            <a:avLst/>
          </a:prstGeom>
        </p:spPr>
        <p:txBody>
          <a:bodyPr wrap="square">
            <a:spAutoFit/>
          </a:bodyPr>
          <a:lstStyle/>
          <a:p>
            <a:r>
              <a:rPr lang="en-US" dirty="0">
                <a:hlinkClick r:id="rId3"/>
              </a:rPr>
              <a:t>https://</a:t>
            </a:r>
            <a:r>
              <a:rPr lang="en-US" dirty="0" smtClean="0">
                <a:hlinkClick r:id="rId3"/>
              </a:rPr>
              <a:t>www.youtube.com/watch?v=mgP2ENTwwTE</a:t>
            </a:r>
            <a:endParaRPr lang="en-US" dirty="0" smtClean="0"/>
          </a:p>
          <a:p>
            <a:endParaRPr lang="en-US" dirty="0"/>
          </a:p>
        </p:txBody>
      </p:sp>
    </p:spTree>
    <p:extLst>
      <p:ext uri="{BB962C8B-B14F-4D97-AF65-F5344CB8AC3E}">
        <p14:creationId xmlns:p14="http://schemas.microsoft.com/office/powerpoint/2010/main" val="25589827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529" y="-289901"/>
            <a:ext cx="9563565" cy="1325563"/>
          </a:xfrm>
        </p:spPr>
        <p:txBody>
          <a:bodyPr/>
          <a:lstStyle/>
          <a:p>
            <a:r>
              <a:rPr lang="en-US" dirty="0" smtClean="0"/>
              <a:t>Damascene Swords and Jewelry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1008600"/>
            <a:ext cx="6999253" cy="5249440"/>
          </a:xfrm>
        </p:spPr>
      </p:pic>
    </p:spTree>
    <p:extLst>
      <p:ext uri="{BB962C8B-B14F-4D97-AF65-F5344CB8AC3E}">
        <p14:creationId xmlns:p14="http://schemas.microsoft.com/office/powerpoint/2010/main" val="9783565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609600"/>
          </a:xfrm>
        </p:spPr>
        <p:txBody>
          <a:bodyPr/>
          <a:lstStyle/>
          <a:p>
            <a:pPr algn="ctr"/>
            <a:r>
              <a:rPr lang="en-US" dirty="0" smtClean="0"/>
              <a:t>Interconnect levels</a:t>
            </a:r>
            <a:br>
              <a:rPr lang="en-US" dirty="0" smtClean="0"/>
            </a:br>
            <a:r>
              <a:rPr lang="en-US" sz="2400" dirty="0" smtClean="0">
                <a:solidFill>
                  <a:schemeClr val="tx1"/>
                </a:solidFill>
              </a:rPr>
              <a:t>“back end of the line”…BEOL</a:t>
            </a:r>
            <a:endParaRPr lang="en-US" sz="2400" dirty="0">
              <a:solidFill>
                <a:schemeClr val="tx1"/>
              </a:solidFill>
            </a:endParaRPr>
          </a:p>
        </p:txBody>
      </p:sp>
      <p:pic>
        <p:nvPicPr>
          <p:cNvPr id="54274" name="Picture 2" descr="https://blog.lamresearch.com/wp-content/uploads/2017/09/Lam_Tech_Brief_Interconnects_Fig1-1.jpg"/>
          <p:cNvPicPr>
            <a:picLocks noChangeAspect="1" noChangeArrowheads="1"/>
          </p:cNvPicPr>
          <p:nvPr/>
        </p:nvPicPr>
        <p:blipFill rotWithShape="1">
          <a:blip r:embed="rId2">
            <a:extLst>
              <a:ext uri="{28A0092B-C50C-407E-A947-70E740481C1C}">
                <a14:useLocalDpi xmlns:a14="http://schemas.microsoft.com/office/drawing/2010/main" val="0"/>
              </a:ext>
            </a:extLst>
          </a:blip>
          <a:srcRect r="56874"/>
          <a:stretch/>
        </p:blipFill>
        <p:spPr bwMode="auto">
          <a:xfrm>
            <a:off x="457200" y="1143000"/>
            <a:ext cx="3824147" cy="4191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4343400" y="1828800"/>
            <a:ext cx="4495213" cy="3048000"/>
          </a:xfrm>
          <a:prstGeom prst="rect">
            <a:avLst/>
          </a:prstGeom>
        </p:spPr>
      </p:pic>
    </p:spTree>
    <p:extLst>
      <p:ext uri="{BB962C8B-B14F-4D97-AF65-F5344CB8AC3E}">
        <p14:creationId xmlns:p14="http://schemas.microsoft.com/office/powerpoint/2010/main" val="886023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95poster1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9144000" cy="5638800"/>
          </a:xfrm>
          <a:prstGeom prst="rect">
            <a:avLst/>
          </a:prstGeom>
          <a:noFill/>
          <a:ln w="38100">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81924" name="Line 4"/>
          <p:cNvSpPr>
            <a:spLocks noChangeShapeType="1"/>
          </p:cNvSpPr>
          <p:nvPr/>
        </p:nvSpPr>
        <p:spPr bwMode="auto">
          <a:xfrm flipH="1">
            <a:off x="3276600" y="2667000"/>
            <a:ext cx="457200" cy="457200"/>
          </a:xfrm>
          <a:prstGeom prst="line">
            <a:avLst/>
          </a:prstGeom>
          <a:noFill/>
          <a:ln w="28575">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5" name="Text Box 5"/>
          <p:cNvSpPr txBox="1">
            <a:spLocks noChangeArrowheads="1"/>
          </p:cNvSpPr>
          <p:nvPr/>
        </p:nvSpPr>
        <p:spPr bwMode="auto">
          <a:xfrm>
            <a:off x="4784725" y="16922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eaLnBrk="1" hangingPunct="1">
              <a:spcBef>
                <a:spcPct val="30000"/>
              </a:spcBef>
              <a:buClrTx/>
              <a:buFontTx/>
              <a:buNone/>
            </a:pPr>
            <a:endParaRPr lang="en-US" altLang="en-US" b="0">
              <a:solidFill>
                <a:srgbClr val="000000"/>
              </a:solidFill>
              <a:latin typeface="Times New Roman" panose="02020603050405020304" pitchFamily="18" charset="0"/>
              <a:cs typeface="Times New Roman" panose="02020603050405020304" pitchFamily="18" charset="0"/>
            </a:endParaRPr>
          </a:p>
        </p:txBody>
      </p:sp>
      <p:sp>
        <p:nvSpPr>
          <p:cNvPr id="81926" name="Text Box 6"/>
          <p:cNvSpPr txBox="1">
            <a:spLocks noChangeArrowheads="1"/>
          </p:cNvSpPr>
          <p:nvPr/>
        </p:nvSpPr>
        <p:spPr bwMode="auto">
          <a:xfrm>
            <a:off x="2514600" y="3048000"/>
            <a:ext cx="996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eaLnBrk="1" hangingPunct="1">
              <a:spcBef>
                <a:spcPct val="30000"/>
              </a:spcBef>
              <a:buClrTx/>
              <a:buFontTx/>
              <a:buNone/>
            </a:pPr>
            <a:r>
              <a:rPr lang="en-US" altLang="en-US" b="0">
                <a:solidFill>
                  <a:srgbClr val="FFFF00"/>
                </a:solidFill>
                <a:latin typeface="Times New Roman" panose="02020603050405020304" pitchFamily="18" charset="0"/>
                <a:cs typeface="Times New Roman" panose="02020603050405020304" pitchFamily="18" charset="0"/>
              </a:rPr>
              <a:t>Moore</a:t>
            </a:r>
          </a:p>
        </p:txBody>
      </p:sp>
      <p:sp>
        <p:nvSpPr>
          <p:cNvPr id="81927" name="Text Box 7"/>
          <p:cNvSpPr txBox="1">
            <a:spLocks noChangeArrowheads="1"/>
          </p:cNvSpPr>
          <p:nvPr/>
        </p:nvSpPr>
        <p:spPr bwMode="auto">
          <a:xfrm>
            <a:off x="533400" y="3914775"/>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eaLnBrk="1" hangingPunct="1">
              <a:spcBef>
                <a:spcPct val="50000"/>
              </a:spcBef>
              <a:buClrTx/>
              <a:buFontTx/>
              <a:buNone/>
            </a:pPr>
            <a:r>
              <a:rPr lang="en-US" altLang="en-US" b="0">
                <a:solidFill>
                  <a:srgbClr val="FFFF00"/>
                </a:solidFill>
                <a:latin typeface="Times New Roman" panose="02020603050405020304" pitchFamily="18" charset="0"/>
                <a:cs typeface="Times New Roman" panose="02020603050405020304" pitchFamily="18" charset="0"/>
              </a:rPr>
              <a:t>You?</a:t>
            </a:r>
          </a:p>
        </p:txBody>
      </p:sp>
      <p:sp>
        <p:nvSpPr>
          <p:cNvPr id="81928" name="Line 8"/>
          <p:cNvSpPr>
            <a:spLocks noChangeShapeType="1"/>
          </p:cNvSpPr>
          <p:nvPr/>
        </p:nvSpPr>
        <p:spPr bwMode="auto">
          <a:xfrm>
            <a:off x="933450" y="4343400"/>
            <a:ext cx="0" cy="13716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3945" name="Text Box 9"/>
          <p:cNvSpPr txBox="1">
            <a:spLocks noChangeArrowheads="1"/>
          </p:cNvSpPr>
          <p:nvPr/>
        </p:nvSpPr>
        <p:spPr bwMode="auto">
          <a:xfrm>
            <a:off x="0" y="0"/>
            <a:ext cx="9144000" cy="156966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30000"/>
              </a:spcBef>
              <a:defRPr/>
            </a:pPr>
            <a:r>
              <a:rPr lang="en-US" altLang="en-US" sz="3200" i="1" dirty="0">
                <a:solidFill>
                  <a:srgbClr val="FFFF00"/>
                </a:solidFill>
                <a:effectLst>
                  <a:outerShdw blurRad="38100" dist="38100" dir="2700000" algn="tl">
                    <a:srgbClr val="000000">
                      <a:alpha val="43137"/>
                    </a:srgbClr>
                  </a:outerShdw>
                </a:effectLst>
                <a:latin typeface="Lucida Sans Unicode" panose="020B0602030504020204" pitchFamily="34" charset="0"/>
                <a:cs typeface="Lucida Sans Unicode" panose="020B0602030504020204" pitchFamily="34" charset="0"/>
              </a:rPr>
              <a:t>These structures are made by “</a:t>
            </a:r>
            <a:r>
              <a:rPr lang="en-US" altLang="en-US" sz="3200" i="1" dirty="0" smtClean="0">
                <a:solidFill>
                  <a:srgbClr val="FFFF00"/>
                </a:solidFill>
                <a:effectLst>
                  <a:outerShdw blurRad="38100" dist="38100" dir="2700000" algn="tl">
                    <a:srgbClr val="000000">
                      <a:alpha val="43137"/>
                    </a:srgbClr>
                  </a:outerShdw>
                </a:effectLst>
                <a:latin typeface="Lucida Sans Unicode" panose="020B0602030504020204" pitchFamily="34" charset="0"/>
                <a:cs typeface="Lucida Sans Unicode" panose="020B0602030504020204" pitchFamily="34" charset="0"/>
              </a:rPr>
              <a:t>damascene”. </a:t>
            </a:r>
            <a:r>
              <a:rPr lang="en-US" sz="3200" i="1" dirty="0" smtClean="0">
                <a:solidFill>
                  <a:srgbClr val="FFFF00"/>
                </a:solidFill>
                <a:effectLst>
                  <a:outerShdw blurRad="38100" dist="38100" dir="2700000" algn="tl">
                    <a:srgbClr val="000000">
                      <a:alpha val="43137"/>
                    </a:srgbClr>
                  </a:outerShdw>
                </a:effectLst>
                <a:latin typeface="Lucida Sans Unicode" pitchFamily="34" charset="0"/>
                <a:cs typeface="Lucida Sans Unicode" pitchFamily="34" charset="0"/>
              </a:rPr>
              <a:t>Can </a:t>
            </a:r>
            <a:r>
              <a:rPr lang="en-US" sz="3200" i="1" dirty="0">
                <a:solidFill>
                  <a:srgbClr val="FFFF00"/>
                </a:solidFill>
                <a:effectLst>
                  <a:outerShdw blurRad="38100" dist="38100" dir="2700000" algn="tl">
                    <a:srgbClr val="000000">
                      <a:alpha val="43137"/>
                    </a:srgbClr>
                  </a:outerShdw>
                </a:effectLst>
                <a:latin typeface="Lucida Sans Unicode" pitchFamily="34" charset="0"/>
                <a:cs typeface="Lucida Sans Unicode" pitchFamily="34" charset="0"/>
              </a:rPr>
              <a:t>we make </a:t>
            </a:r>
            <a:r>
              <a:rPr lang="en-US" sz="3200" i="1" dirty="0" smtClean="0">
                <a:solidFill>
                  <a:srgbClr val="FFFF00"/>
                </a:solidFill>
                <a:effectLst>
                  <a:outerShdw blurRad="38100" dist="38100" dir="2700000" algn="tl">
                    <a:srgbClr val="000000">
                      <a:alpha val="43137"/>
                    </a:srgbClr>
                  </a:outerShdw>
                </a:effectLst>
                <a:latin typeface="Lucida Sans Unicode" pitchFamily="34" charset="0"/>
                <a:cs typeface="Lucida Sans Unicode" pitchFamily="34" charset="0"/>
              </a:rPr>
              <a:t>them more </a:t>
            </a:r>
            <a:r>
              <a:rPr lang="en-US" sz="3200" i="1" dirty="0">
                <a:solidFill>
                  <a:srgbClr val="FFFF00"/>
                </a:solidFill>
                <a:effectLst>
                  <a:outerShdw blurRad="38100" dist="38100" dir="2700000" algn="tl">
                    <a:srgbClr val="000000">
                      <a:alpha val="43137"/>
                    </a:srgbClr>
                  </a:outerShdw>
                </a:effectLst>
                <a:latin typeface="Lucida Sans Unicode" pitchFamily="34" charset="0"/>
                <a:cs typeface="Lucida Sans Unicode" pitchFamily="34" charset="0"/>
              </a:rPr>
              <a:t>efficiently and at lower </a:t>
            </a:r>
            <a:r>
              <a:rPr lang="en-US" sz="3200" i="1" dirty="0" smtClean="0">
                <a:solidFill>
                  <a:srgbClr val="FFFF00"/>
                </a:solidFill>
                <a:effectLst>
                  <a:outerShdw blurRad="38100" dist="38100" dir="2700000" algn="tl">
                    <a:srgbClr val="000000">
                      <a:alpha val="43137"/>
                    </a:srgbClr>
                  </a:outerShdw>
                </a:effectLst>
                <a:latin typeface="Lucida Sans Unicode" pitchFamily="34" charset="0"/>
                <a:cs typeface="Lucida Sans Unicode" pitchFamily="34" charset="0"/>
              </a:rPr>
              <a:t>cost by SFIL</a:t>
            </a:r>
            <a:r>
              <a:rPr lang="en-US" sz="3200" i="1" dirty="0">
                <a:solidFill>
                  <a:srgbClr val="FFFF00"/>
                </a:solidFill>
                <a:effectLst>
                  <a:outerShdw blurRad="38100" dist="38100" dir="2700000" algn="tl">
                    <a:srgbClr val="000000">
                      <a:alpha val="43137"/>
                    </a:srgbClr>
                  </a:outerShdw>
                </a:effectLst>
                <a:latin typeface="Lucida Sans Unicode" pitchFamily="34" charset="0"/>
                <a:cs typeface="Lucida Sans Unicode" pitchFamily="34" charset="0"/>
              </a:rPr>
              <a:t>???</a:t>
            </a:r>
          </a:p>
        </p:txBody>
      </p:sp>
    </p:spTree>
    <p:extLst>
      <p:ext uri="{BB962C8B-B14F-4D97-AF65-F5344CB8AC3E}">
        <p14:creationId xmlns:p14="http://schemas.microsoft.com/office/powerpoint/2010/main" val="1137053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AutoShape 2"/>
          <p:cNvSpPr>
            <a:spLocks noChangeArrowheads="1"/>
          </p:cNvSpPr>
          <p:nvPr/>
        </p:nvSpPr>
        <p:spPr bwMode="auto">
          <a:xfrm>
            <a:off x="1066800" y="822441"/>
            <a:ext cx="3352800" cy="609600"/>
          </a:xfrm>
          <a:prstGeom prst="roundRect">
            <a:avLst>
              <a:gd name="adj" fmla="val 16667"/>
            </a:avLst>
          </a:prstGeom>
          <a:solidFill>
            <a:schemeClr val="accent1"/>
          </a:solidFill>
          <a:ln w="1905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1800" b="1" dirty="0">
                <a:latin typeface="Arial" panose="020B0604020202020204" pitchFamily="34" charset="0"/>
                <a:cs typeface="Arial" panose="020B0604020202020204" pitchFamily="34" charset="0"/>
              </a:rPr>
              <a:t>Traditional</a:t>
            </a:r>
          </a:p>
          <a:p>
            <a:pPr algn="ctr" eaLnBrk="1" hangingPunct="1">
              <a:spcBef>
                <a:spcPct val="0"/>
              </a:spcBef>
              <a:buClrTx/>
              <a:buSzTx/>
              <a:buFontTx/>
              <a:buNone/>
            </a:pPr>
            <a:r>
              <a:rPr lang="en-US" altLang="en-US" sz="1800" b="1" dirty="0">
                <a:latin typeface="Arial" panose="020B0604020202020204" pitchFamily="34" charset="0"/>
                <a:cs typeface="Arial" panose="020B0604020202020204" pitchFamily="34" charset="0"/>
              </a:rPr>
              <a:t>Dual Damascene Process</a:t>
            </a:r>
          </a:p>
        </p:txBody>
      </p:sp>
      <p:sp>
        <p:nvSpPr>
          <p:cNvPr id="192515" name="AutoShape 3"/>
          <p:cNvSpPr>
            <a:spLocks noChangeArrowheads="1"/>
          </p:cNvSpPr>
          <p:nvPr/>
        </p:nvSpPr>
        <p:spPr bwMode="auto">
          <a:xfrm>
            <a:off x="5105400" y="822441"/>
            <a:ext cx="3276600" cy="609600"/>
          </a:xfrm>
          <a:prstGeom prst="roundRect">
            <a:avLst>
              <a:gd name="adj" fmla="val 16667"/>
            </a:avLst>
          </a:prstGeom>
          <a:solidFill>
            <a:schemeClr val="accent1"/>
          </a:solidFill>
          <a:ln w="1905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1800" b="1">
                <a:latin typeface="Arial" panose="020B0604020202020204" pitchFamily="34" charset="0"/>
                <a:cs typeface="Arial" panose="020B0604020202020204" pitchFamily="34" charset="0"/>
              </a:rPr>
              <a:t>Dual Damascene Process</a:t>
            </a:r>
          </a:p>
          <a:p>
            <a:pPr algn="ctr" eaLnBrk="1" hangingPunct="1">
              <a:spcBef>
                <a:spcPct val="0"/>
              </a:spcBef>
              <a:buClrTx/>
              <a:buSzTx/>
              <a:buFontTx/>
              <a:buNone/>
            </a:pPr>
            <a:r>
              <a:rPr lang="en-US" altLang="en-US" sz="1800" b="1">
                <a:latin typeface="Arial" panose="020B0604020202020204" pitchFamily="34" charset="0"/>
                <a:cs typeface="Arial" panose="020B0604020202020204" pitchFamily="34" charset="0"/>
              </a:rPr>
              <a:t>with Imprint Litho</a:t>
            </a:r>
          </a:p>
        </p:txBody>
      </p:sp>
      <p:sp>
        <p:nvSpPr>
          <p:cNvPr id="788484" name="Rectangle 4"/>
          <p:cNvSpPr>
            <a:spLocks noChangeArrowheads="1"/>
          </p:cNvSpPr>
          <p:nvPr/>
        </p:nvSpPr>
        <p:spPr bwMode="auto">
          <a:xfrm>
            <a:off x="0" y="-53859"/>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r>
              <a:rPr lang="en-US" sz="2800" b="1" dirty="0">
                <a:solidFill>
                  <a:srgbClr val="3333FF"/>
                </a:solidFill>
                <a:latin typeface="Arial" pitchFamily="34" charset="0"/>
              </a:rPr>
              <a:t>Dual Damascene Process</a:t>
            </a:r>
          </a:p>
        </p:txBody>
      </p:sp>
      <p:grpSp>
        <p:nvGrpSpPr>
          <p:cNvPr id="192517" name="Group 5"/>
          <p:cNvGrpSpPr>
            <a:grpSpLocks/>
          </p:cNvGrpSpPr>
          <p:nvPr/>
        </p:nvGrpSpPr>
        <p:grpSpPr bwMode="auto">
          <a:xfrm>
            <a:off x="0" y="1889241"/>
            <a:ext cx="4572000" cy="3810000"/>
            <a:chOff x="0" y="1488"/>
            <a:chExt cx="2880" cy="2400"/>
          </a:xfrm>
        </p:grpSpPr>
        <p:grpSp>
          <p:nvGrpSpPr>
            <p:cNvPr id="192571" name="Group 6"/>
            <p:cNvGrpSpPr>
              <a:grpSpLocks/>
            </p:cNvGrpSpPr>
            <p:nvPr/>
          </p:nvGrpSpPr>
          <p:grpSpPr bwMode="auto">
            <a:xfrm>
              <a:off x="0" y="1488"/>
              <a:ext cx="528" cy="528"/>
              <a:chOff x="0" y="1488"/>
              <a:chExt cx="528" cy="528"/>
            </a:xfrm>
          </p:grpSpPr>
          <p:sp>
            <p:nvSpPr>
              <p:cNvPr id="192666" name="Text Box 7"/>
              <p:cNvSpPr txBox="1">
                <a:spLocks noChangeArrowheads="1"/>
              </p:cNvSpPr>
              <p:nvPr/>
            </p:nvSpPr>
            <p:spPr bwMode="auto">
              <a:xfrm>
                <a:off x="144" y="1488"/>
                <a:ext cx="28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r" eaLnBrk="1" hangingPunct="1">
                  <a:spcBef>
                    <a:spcPct val="50000"/>
                  </a:spcBef>
                  <a:buClrTx/>
                  <a:buSzTx/>
                  <a:buFontTx/>
                  <a:buNone/>
                </a:pPr>
                <a:r>
                  <a:rPr lang="en-US" altLang="en-US" sz="900">
                    <a:latin typeface="Arial" panose="020B0604020202020204" pitchFamily="34" charset="0"/>
                    <a:cs typeface="Arial" panose="020B0604020202020204" pitchFamily="34" charset="0"/>
                  </a:rPr>
                  <a:t>resist</a:t>
                </a:r>
              </a:p>
            </p:txBody>
          </p:sp>
          <p:sp>
            <p:nvSpPr>
              <p:cNvPr id="192667" name="Text Box 8"/>
              <p:cNvSpPr txBox="1">
                <a:spLocks noChangeArrowheads="1"/>
              </p:cNvSpPr>
              <p:nvPr/>
            </p:nvSpPr>
            <p:spPr bwMode="auto">
              <a:xfrm>
                <a:off x="0" y="1680"/>
                <a:ext cx="43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r" eaLnBrk="1" hangingPunct="1">
                  <a:spcBef>
                    <a:spcPct val="50000"/>
                  </a:spcBef>
                  <a:buClrTx/>
                  <a:buSzTx/>
                  <a:buFontTx/>
                  <a:buNone/>
                </a:pPr>
                <a:r>
                  <a:rPr lang="en-US" altLang="en-US" sz="900">
                    <a:latin typeface="Arial" panose="020B0604020202020204" pitchFamily="34" charset="0"/>
                    <a:cs typeface="Arial" panose="020B0604020202020204" pitchFamily="34" charset="0"/>
                  </a:rPr>
                  <a:t>etch stop</a:t>
                </a:r>
              </a:p>
            </p:txBody>
          </p:sp>
          <p:sp>
            <p:nvSpPr>
              <p:cNvPr id="192668" name="Text Box 9"/>
              <p:cNvSpPr txBox="1">
                <a:spLocks noChangeArrowheads="1"/>
              </p:cNvSpPr>
              <p:nvPr/>
            </p:nvSpPr>
            <p:spPr bwMode="auto">
              <a:xfrm>
                <a:off x="0" y="1872"/>
                <a:ext cx="43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r" eaLnBrk="1" hangingPunct="1">
                  <a:spcBef>
                    <a:spcPct val="50000"/>
                  </a:spcBef>
                  <a:buClrTx/>
                  <a:buSzTx/>
                  <a:buFontTx/>
                  <a:buNone/>
                </a:pPr>
                <a:r>
                  <a:rPr lang="en-US" altLang="en-US" sz="900">
                    <a:latin typeface="Arial" panose="020B0604020202020204" pitchFamily="34" charset="0"/>
                    <a:cs typeface="Arial" panose="020B0604020202020204" pitchFamily="34" charset="0"/>
                  </a:rPr>
                  <a:t>substrate</a:t>
                </a:r>
              </a:p>
            </p:txBody>
          </p:sp>
          <p:sp>
            <p:nvSpPr>
              <p:cNvPr id="192669" name="Line 10"/>
              <p:cNvSpPr>
                <a:spLocks noChangeShapeType="1"/>
              </p:cNvSpPr>
              <p:nvPr/>
            </p:nvSpPr>
            <p:spPr bwMode="auto">
              <a:xfrm flipV="1">
                <a:off x="429" y="1920"/>
                <a:ext cx="99" cy="30"/>
              </a:xfrm>
              <a:prstGeom prst="line">
                <a:avLst/>
              </a:prstGeom>
              <a:noFill/>
              <a:ln w="1905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70" name="Text Box 11"/>
              <p:cNvSpPr txBox="1">
                <a:spLocks noChangeArrowheads="1"/>
              </p:cNvSpPr>
              <p:nvPr/>
            </p:nvSpPr>
            <p:spPr bwMode="auto">
              <a:xfrm>
                <a:off x="192" y="1584"/>
                <a:ext cx="24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r" eaLnBrk="1" hangingPunct="1">
                  <a:spcBef>
                    <a:spcPct val="50000"/>
                  </a:spcBef>
                  <a:buClrTx/>
                  <a:buSzTx/>
                  <a:buFontTx/>
                  <a:buNone/>
                </a:pPr>
                <a:r>
                  <a:rPr lang="en-US" altLang="en-US" sz="900">
                    <a:latin typeface="Arial" panose="020B0604020202020204" pitchFamily="34" charset="0"/>
                    <a:cs typeface="Arial" panose="020B0604020202020204" pitchFamily="34" charset="0"/>
                  </a:rPr>
                  <a:t>ILD</a:t>
                </a:r>
              </a:p>
            </p:txBody>
          </p:sp>
          <p:sp>
            <p:nvSpPr>
              <p:cNvPr id="192671" name="Text Box 12"/>
              <p:cNvSpPr txBox="1">
                <a:spLocks noChangeArrowheads="1"/>
              </p:cNvSpPr>
              <p:nvPr/>
            </p:nvSpPr>
            <p:spPr bwMode="auto">
              <a:xfrm>
                <a:off x="192" y="1776"/>
                <a:ext cx="24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r" eaLnBrk="1" hangingPunct="1">
                  <a:spcBef>
                    <a:spcPct val="50000"/>
                  </a:spcBef>
                  <a:buClrTx/>
                  <a:buSzTx/>
                  <a:buFontTx/>
                  <a:buNone/>
                </a:pPr>
                <a:r>
                  <a:rPr lang="en-US" altLang="en-US" sz="900">
                    <a:latin typeface="Arial" panose="020B0604020202020204" pitchFamily="34" charset="0"/>
                    <a:cs typeface="Arial" panose="020B0604020202020204" pitchFamily="34" charset="0"/>
                  </a:rPr>
                  <a:t>ILD</a:t>
                </a:r>
              </a:p>
            </p:txBody>
          </p:sp>
          <p:sp>
            <p:nvSpPr>
              <p:cNvPr id="192672" name="Line 13"/>
              <p:cNvSpPr>
                <a:spLocks noChangeShapeType="1"/>
              </p:cNvSpPr>
              <p:nvPr/>
            </p:nvSpPr>
            <p:spPr bwMode="auto">
              <a:xfrm flipV="1">
                <a:off x="432" y="1824"/>
                <a:ext cx="96" cy="15"/>
              </a:xfrm>
              <a:prstGeom prst="line">
                <a:avLst/>
              </a:prstGeom>
              <a:noFill/>
              <a:ln w="1905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73" name="Line 14"/>
              <p:cNvSpPr>
                <a:spLocks noChangeShapeType="1"/>
              </p:cNvSpPr>
              <p:nvPr/>
            </p:nvSpPr>
            <p:spPr bwMode="auto">
              <a:xfrm>
                <a:off x="429" y="1755"/>
                <a:ext cx="99" cy="21"/>
              </a:xfrm>
              <a:prstGeom prst="line">
                <a:avLst/>
              </a:prstGeom>
              <a:noFill/>
              <a:ln w="1905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74" name="Line 15"/>
              <p:cNvSpPr>
                <a:spLocks noChangeShapeType="1"/>
              </p:cNvSpPr>
              <p:nvPr/>
            </p:nvSpPr>
            <p:spPr bwMode="auto">
              <a:xfrm>
                <a:off x="432" y="1656"/>
                <a:ext cx="96" cy="72"/>
              </a:xfrm>
              <a:prstGeom prst="line">
                <a:avLst/>
              </a:prstGeom>
              <a:noFill/>
              <a:ln w="1905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75" name="Line 16"/>
              <p:cNvSpPr>
                <a:spLocks noChangeShapeType="1"/>
              </p:cNvSpPr>
              <p:nvPr/>
            </p:nvSpPr>
            <p:spPr bwMode="auto">
              <a:xfrm>
                <a:off x="435" y="1563"/>
                <a:ext cx="93" cy="69"/>
              </a:xfrm>
              <a:prstGeom prst="line">
                <a:avLst/>
              </a:prstGeom>
              <a:noFill/>
              <a:ln w="1905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2572" name="Group 17"/>
            <p:cNvGrpSpPr>
              <a:grpSpLocks/>
            </p:cNvGrpSpPr>
            <p:nvPr/>
          </p:nvGrpSpPr>
          <p:grpSpPr bwMode="auto">
            <a:xfrm>
              <a:off x="576" y="1584"/>
              <a:ext cx="576" cy="384"/>
              <a:chOff x="576" y="336"/>
              <a:chExt cx="576" cy="384"/>
            </a:xfrm>
          </p:grpSpPr>
          <p:sp>
            <p:nvSpPr>
              <p:cNvPr id="192659" name="Rectangle 18" descr="Granite"/>
              <p:cNvSpPr>
                <a:spLocks noChangeArrowheads="1"/>
              </p:cNvSpPr>
              <p:nvPr/>
            </p:nvSpPr>
            <p:spPr bwMode="auto">
              <a:xfrm>
                <a:off x="576" y="432"/>
                <a:ext cx="576" cy="96"/>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60" name="Rectangle 19"/>
              <p:cNvSpPr>
                <a:spLocks noChangeArrowheads="1"/>
              </p:cNvSpPr>
              <p:nvPr/>
            </p:nvSpPr>
            <p:spPr bwMode="auto">
              <a:xfrm>
                <a:off x="576" y="624"/>
                <a:ext cx="576" cy="96"/>
              </a:xfrm>
              <a:prstGeom prst="rect">
                <a:avLst/>
              </a:prstGeom>
              <a:gradFill rotWithShape="1">
                <a:gsLst>
                  <a:gs pos="0">
                    <a:srgbClr val="333333"/>
                  </a:gs>
                  <a:gs pos="50000">
                    <a:srgbClr val="C0C0C0"/>
                  </a:gs>
                  <a:gs pos="100000">
                    <a:srgbClr val="333333"/>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61" name="Rectangle 20"/>
              <p:cNvSpPr>
                <a:spLocks noChangeArrowheads="1"/>
              </p:cNvSpPr>
              <p:nvPr/>
            </p:nvSpPr>
            <p:spPr bwMode="auto">
              <a:xfrm>
                <a:off x="768" y="624"/>
                <a:ext cx="192" cy="96"/>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62" name="Rectangle 21" descr="Granite"/>
              <p:cNvSpPr>
                <a:spLocks noChangeArrowheads="1"/>
              </p:cNvSpPr>
              <p:nvPr/>
            </p:nvSpPr>
            <p:spPr bwMode="auto">
              <a:xfrm>
                <a:off x="576" y="528"/>
                <a:ext cx="576" cy="96"/>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63" name="Line 22"/>
              <p:cNvSpPr>
                <a:spLocks noChangeShapeType="1"/>
              </p:cNvSpPr>
              <p:nvPr/>
            </p:nvSpPr>
            <p:spPr bwMode="auto">
              <a:xfrm>
                <a:off x="576" y="624"/>
                <a:ext cx="57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64" name="Line 23"/>
              <p:cNvSpPr>
                <a:spLocks noChangeShapeType="1"/>
              </p:cNvSpPr>
              <p:nvPr/>
            </p:nvSpPr>
            <p:spPr bwMode="auto">
              <a:xfrm>
                <a:off x="576" y="528"/>
                <a:ext cx="57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65" name="Rectangle 24"/>
              <p:cNvSpPr>
                <a:spLocks noChangeArrowheads="1"/>
              </p:cNvSpPr>
              <p:nvPr/>
            </p:nvSpPr>
            <p:spPr bwMode="auto">
              <a:xfrm>
                <a:off x="576" y="336"/>
                <a:ext cx="576" cy="96"/>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grpSp>
        <p:grpSp>
          <p:nvGrpSpPr>
            <p:cNvPr id="192573" name="Group 25"/>
            <p:cNvGrpSpPr>
              <a:grpSpLocks/>
            </p:cNvGrpSpPr>
            <p:nvPr/>
          </p:nvGrpSpPr>
          <p:grpSpPr bwMode="auto">
            <a:xfrm>
              <a:off x="1440" y="1584"/>
              <a:ext cx="576" cy="384"/>
              <a:chOff x="1728" y="336"/>
              <a:chExt cx="576" cy="384"/>
            </a:xfrm>
          </p:grpSpPr>
          <p:sp>
            <p:nvSpPr>
              <p:cNvPr id="192651" name="Rectangle 26" descr="Granite"/>
              <p:cNvSpPr>
                <a:spLocks noChangeArrowheads="1"/>
              </p:cNvSpPr>
              <p:nvPr/>
            </p:nvSpPr>
            <p:spPr bwMode="auto">
              <a:xfrm>
                <a:off x="1728" y="432"/>
                <a:ext cx="576" cy="96"/>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52" name="Rectangle 27"/>
              <p:cNvSpPr>
                <a:spLocks noChangeArrowheads="1"/>
              </p:cNvSpPr>
              <p:nvPr/>
            </p:nvSpPr>
            <p:spPr bwMode="auto">
              <a:xfrm>
                <a:off x="1728" y="624"/>
                <a:ext cx="576" cy="96"/>
              </a:xfrm>
              <a:prstGeom prst="rect">
                <a:avLst/>
              </a:prstGeom>
              <a:gradFill rotWithShape="1">
                <a:gsLst>
                  <a:gs pos="0">
                    <a:srgbClr val="333333"/>
                  </a:gs>
                  <a:gs pos="50000">
                    <a:srgbClr val="C0C0C0"/>
                  </a:gs>
                  <a:gs pos="100000">
                    <a:srgbClr val="333333"/>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53" name="Rectangle 28"/>
              <p:cNvSpPr>
                <a:spLocks noChangeArrowheads="1"/>
              </p:cNvSpPr>
              <p:nvPr/>
            </p:nvSpPr>
            <p:spPr bwMode="auto">
              <a:xfrm>
                <a:off x="1920" y="624"/>
                <a:ext cx="192" cy="96"/>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54" name="Rectangle 29" descr="Granite"/>
              <p:cNvSpPr>
                <a:spLocks noChangeArrowheads="1"/>
              </p:cNvSpPr>
              <p:nvPr/>
            </p:nvSpPr>
            <p:spPr bwMode="auto">
              <a:xfrm>
                <a:off x="1728" y="528"/>
                <a:ext cx="576" cy="96"/>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55" name="Line 30"/>
              <p:cNvSpPr>
                <a:spLocks noChangeShapeType="1"/>
              </p:cNvSpPr>
              <p:nvPr/>
            </p:nvSpPr>
            <p:spPr bwMode="auto">
              <a:xfrm>
                <a:off x="1728" y="624"/>
                <a:ext cx="57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56" name="Line 31"/>
              <p:cNvSpPr>
                <a:spLocks noChangeShapeType="1"/>
              </p:cNvSpPr>
              <p:nvPr/>
            </p:nvSpPr>
            <p:spPr bwMode="auto">
              <a:xfrm>
                <a:off x="1728" y="528"/>
                <a:ext cx="57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57" name="Rectangle 32"/>
              <p:cNvSpPr>
                <a:spLocks noChangeArrowheads="1"/>
              </p:cNvSpPr>
              <p:nvPr/>
            </p:nvSpPr>
            <p:spPr bwMode="auto">
              <a:xfrm>
                <a:off x="1728" y="336"/>
                <a:ext cx="144" cy="96"/>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58" name="Rectangle 33"/>
              <p:cNvSpPr>
                <a:spLocks noChangeArrowheads="1"/>
              </p:cNvSpPr>
              <p:nvPr/>
            </p:nvSpPr>
            <p:spPr bwMode="auto">
              <a:xfrm>
                <a:off x="2160" y="336"/>
                <a:ext cx="144" cy="96"/>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grpSp>
        <p:grpSp>
          <p:nvGrpSpPr>
            <p:cNvPr id="192574" name="Group 34"/>
            <p:cNvGrpSpPr>
              <a:grpSpLocks/>
            </p:cNvGrpSpPr>
            <p:nvPr/>
          </p:nvGrpSpPr>
          <p:grpSpPr bwMode="auto">
            <a:xfrm>
              <a:off x="2304" y="1584"/>
              <a:ext cx="576" cy="384"/>
              <a:chOff x="2880" y="336"/>
              <a:chExt cx="576" cy="384"/>
            </a:xfrm>
          </p:grpSpPr>
          <p:sp>
            <p:nvSpPr>
              <p:cNvPr id="192642" name="Rectangle 35" descr="Granite"/>
              <p:cNvSpPr>
                <a:spLocks noChangeArrowheads="1"/>
              </p:cNvSpPr>
              <p:nvPr/>
            </p:nvSpPr>
            <p:spPr bwMode="auto">
              <a:xfrm>
                <a:off x="2880" y="432"/>
                <a:ext cx="144" cy="96"/>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43" name="Rectangle 36"/>
              <p:cNvSpPr>
                <a:spLocks noChangeArrowheads="1"/>
              </p:cNvSpPr>
              <p:nvPr/>
            </p:nvSpPr>
            <p:spPr bwMode="auto">
              <a:xfrm>
                <a:off x="2880" y="624"/>
                <a:ext cx="576" cy="96"/>
              </a:xfrm>
              <a:prstGeom prst="rect">
                <a:avLst/>
              </a:prstGeom>
              <a:gradFill rotWithShape="1">
                <a:gsLst>
                  <a:gs pos="0">
                    <a:srgbClr val="333333"/>
                  </a:gs>
                  <a:gs pos="50000">
                    <a:srgbClr val="C0C0C0"/>
                  </a:gs>
                  <a:gs pos="100000">
                    <a:srgbClr val="333333"/>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44" name="Rectangle 37"/>
              <p:cNvSpPr>
                <a:spLocks noChangeArrowheads="1"/>
              </p:cNvSpPr>
              <p:nvPr/>
            </p:nvSpPr>
            <p:spPr bwMode="auto">
              <a:xfrm>
                <a:off x="3072" y="624"/>
                <a:ext cx="192" cy="96"/>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45" name="Rectangle 38" descr="Granite"/>
              <p:cNvSpPr>
                <a:spLocks noChangeArrowheads="1"/>
              </p:cNvSpPr>
              <p:nvPr/>
            </p:nvSpPr>
            <p:spPr bwMode="auto">
              <a:xfrm>
                <a:off x="2880" y="528"/>
                <a:ext cx="576" cy="96"/>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46" name="Line 39"/>
              <p:cNvSpPr>
                <a:spLocks noChangeShapeType="1"/>
              </p:cNvSpPr>
              <p:nvPr/>
            </p:nvSpPr>
            <p:spPr bwMode="auto">
              <a:xfrm>
                <a:off x="2880" y="624"/>
                <a:ext cx="57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47" name="Rectangle 40"/>
              <p:cNvSpPr>
                <a:spLocks noChangeArrowheads="1"/>
              </p:cNvSpPr>
              <p:nvPr/>
            </p:nvSpPr>
            <p:spPr bwMode="auto">
              <a:xfrm>
                <a:off x="2880" y="336"/>
                <a:ext cx="144" cy="96"/>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48" name="Rectangle 41"/>
              <p:cNvSpPr>
                <a:spLocks noChangeArrowheads="1"/>
              </p:cNvSpPr>
              <p:nvPr/>
            </p:nvSpPr>
            <p:spPr bwMode="auto">
              <a:xfrm>
                <a:off x="3312" y="336"/>
                <a:ext cx="144" cy="96"/>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49" name="Rectangle 42" descr="Granite"/>
              <p:cNvSpPr>
                <a:spLocks noChangeArrowheads="1"/>
              </p:cNvSpPr>
              <p:nvPr/>
            </p:nvSpPr>
            <p:spPr bwMode="auto">
              <a:xfrm>
                <a:off x="3312" y="432"/>
                <a:ext cx="144" cy="96"/>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50" name="Line 43"/>
              <p:cNvSpPr>
                <a:spLocks noChangeShapeType="1"/>
              </p:cNvSpPr>
              <p:nvPr/>
            </p:nvSpPr>
            <p:spPr bwMode="auto">
              <a:xfrm>
                <a:off x="2880" y="528"/>
                <a:ext cx="57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2575" name="Group 44"/>
            <p:cNvGrpSpPr>
              <a:grpSpLocks/>
            </p:cNvGrpSpPr>
            <p:nvPr/>
          </p:nvGrpSpPr>
          <p:grpSpPr bwMode="auto">
            <a:xfrm>
              <a:off x="1440" y="2448"/>
              <a:ext cx="576" cy="384"/>
              <a:chOff x="2880" y="1008"/>
              <a:chExt cx="576" cy="384"/>
            </a:xfrm>
          </p:grpSpPr>
          <p:sp>
            <p:nvSpPr>
              <p:cNvPr id="192634" name="Rectangle 45"/>
              <p:cNvSpPr>
                <a:spLocks noChangeArrowheads="1"/>
              </p:cNvSpPr>
              <p:nvPr/>
            </p:nvSpPr>
            <p:spPr bwMode="auto">
              <a:xfrm>
                <a:off x="2880" y="1008"/>
                <a:ext cx="576" cy="192"/>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35" name="Rectangle 46" descr="Granite"/>
              <p:cNvSpPr>
                <a:spLocks noChangeArrowheads="1"/>
              </p:cNvSpPr>
              <p:nvPr/>
            </p:nvSpPr>
            <p:spPr bwMode="auto">
              <a:xfrm>
                <a:off x="2880" y="1104"/>
                <a:ext cx="144" cy="96"/>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36" name="Rectangle 47"/>
              <p:cNvSpPr>
                <a:spLocks noChangeArrowheads="1"/>
              </p:cNvSpPr>
              <p:nvPr/>
            </p:nvSpPr>
            <p:spPr bwMode="auto">
              <a:xfrm>
                <a:off x="2880" y="1296"/>
                <a:ext cx="576" cy="96"/>
              </a:xfrm>
              <a:prstGeom prst="rect">
                <a:avLst/>
              </a:prstGeom>
              <a:gradFill rotWithShape="1">
                <a:gsLst>
                  <a:gs pos="0">
                    <a:srgbClr val="333333"/>
                  </a:gs>
                  <a:gs pos="50000">
                    <a:srgbClr val="C0C0C0"/>
                  </a:gs>
                  <a:gs pos="100000">
                    <a:srgbClr val="333333"/>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37" name="Rectangle 48"/>
              <p:cNvSpPr>
                <a:spLocks noChangeArrowheads="1"/>
              </p:cNvSpPr>
              <p:nvPr/>
            </p:nvSpPr>
            <p:spPr bwMode="auto">
              <a:xfrm>
                <a:off x="3072" y="1296"/>
                <a:ext cx="192" cy="96"/>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38" name="Rectangle 49" descr="Granite"/>
              <p:cNvSpPr>
                <a:spLocks noChangeArrowheads="1"/>
              </p:cNvSpPr>
              <p:nvPr/>
            </p:nvSpPr>
            <p:spPr bwMode="auto">
              <a:xfrm>
                <a:off x="2880" y="1200"/>
                <a:ext cx="576" cy="96"/>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39" name="Line 50"/>
              <p:cNvSpPr>
                <a:spLocks noChangeShapeType="1"/>
              </p:cNvSpPr>
              <p:nvPr/>
            </p:nvSpPr>
            <p:spPr bwMode="auto">
              <a:xfrm>
                <a:off x="2880" y="1296"/>
                <a:ext cx="57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40" name="Rectangle 51" descr="Granite"/>
              <p:cNvSpPr>
                <a:spLocks noChangeArrowheads="1"/>
              </p:cNvSpPr>
              <p:nvPr/>
            </p:nvSpPr>
            <p:spPr bwMode="auto">
              <a:xfrm>
                <a:off x="3312" y="1104"/>
                <a:ext cx="144" cy="96"/>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41" name="Line 52"/>
              <p:cNvSpPr>
                <a:spLocks noChangeShapeType="1"/>
              </p:cNvSpPr>
              <p:nvPr/>
            </p:nvSpPr>
            <p:spPr bwMode="auto">
              <a:xfrm>
                <a:off x="2880" y="1200"/>
                <a:ext cx="57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2576" name="Group 53"/>
            <p:cNvGrpSpPr>
              <a:grpSpLocks/>
            </p:cNvGrpSpPr>
            <p:nvPr/>
          </p:nvGrpSpPr>
          <p:grpSpPr bwMode="auto">
            <a:xfrm>
              <a:off x="576" y="2448"/>
              <a:ext cx="576" cy="384"/>
              <a:chOff x="2880" y="1584"/>
              <a:chExt cx="576" cy="384"/>
            </a:xfrm>
          </p:grpSpPr>
          <p:sp>
            <p:nvSpPr>
              <p:cNvPr id="192625" name="Rectangle 54"/>
              <p:cNvSpPr>
                <a:spLocks noChangeArrowheads="1"/>
              </p:cNvSpPr>
              <p:nvPr/>
            </p:nvSpPr>
            <p:spPr bwMode="auto">
              <a:xfrm>
                <a:off x="3216" y="1584"/>
                <a:ext cx="240" cy="192"/>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26" name="Rectangle 55"/>
              <p:cNvSpPr>
                <a:spLocks noChangeArrowheads="1"/>
              </p:cNvSpPr>
              <p:nvPr/>
            </p:nvSpPr>
            <p:spPr bwMode="auto">
              <a:xfrm>
                <a:off x="2880" y="1584"/>
                <a:ext cx="240" cy="192"/>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27" name="Rectangle 56" descr="Granite"/>
              <p:cNvSpPr>
                <a:spLocks noChangeArrowheads="1"/>
              </p:cNvSpPr>
              <p:nvPr/>
            </p:nvSpPr>
            <p:spPr bwMode="auto">
              <a:xfrm>
                <a:off x="2880" y="1680"/>
                <a:ext cx="144" cy="96"/>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28" name="Rectangle 57"/>
              <p:cNvSpPr>
                <a:spLocks noChangeArrowheads="1"/>
              </p:cNvSpPr>
              <p:nvPr/>
            </p:nvSpPr>
            <p:spPr bwMode="auto">
              <a:xfrm>
                <a:off x="2880" y="1872"/>
                <a:ext cx="576" cy="96"/>
              </a:xfrm>
              <a:prstGeom prst="rect">
                <a:avLst/>
              </a:prstGeom>
              <a:gradFill rotWithShape="1">
                <a:gsLst>
                  <a:gs pos="0">
                    <a:srgbClr val="333333"/>
                  </a:gs>
                  <a:gs pos="50000">
                    <a:srgbClr val="C0C0C0"/>
                  </a:gs>
                  <a:gs pos="100000">
                    <a:srgbClr val="333333"/>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29" name="Rectangle 58"/>
              <p:cNvSpPr>
                <a:spLocks noChangeArrowheads="1"/>
              </p:cNvSpPr>
              <p:nvPr/>
            </p:nvSpPr>
            <p:spPr bwMode="auto">
              <a:xfrm>
                <a:off x="3072" y="1872"/>
                <a:ext cx="192" cy="96"/>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30" name="Rectangle 59" descr="Granite"/>
              <p:cNvSpPr>
                <a:spLocks noChangeArrowheads="1"/>
              </p:cNvSpPr>
              <p:nvPr/>
            </p:nvSpPr>
            <p:spPr bwMode="auto">
              <a:xfrm>
                <a:off x="2880" y="1776"/>
                <a:ext cx="576" cy="96"/>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31" name="Line 60"/>
              <p:cNvSpPr>
                <a:spLocks noChangeShapeType="1"/>
              </p:cNvSpPr>
              <p:nvPr/>
            </p:nvSpPr>
            <p:spPr bwMode="auto">
              <a:xfrm>
                <a:off x="2880" y="1872"/>
                <a:ext cx="57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32" name="Rectangle 61" descr="Granite"/>
              <p:cNvSpPr>
                <a:spLocks noChangeArrowheads="1"/>
              </p:cNvSpPr>
              <p:nvPr/>
            </p:nvSpPr>
            <p:spPr bwMode="auto">
              <a:xfrm>
                <a:off x="3312" y="1680"/>
                <a:ext cx="144" cy="96"/>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33" name="Line 62"/>
              <p:cNvSpPr>
                <a:spLocks noChangeShapeType="1"/>
              </p:cNvSpPr>
              <p:nvPr/>
            </p:nvSpPr>
            <p:spPr bwMode="auto">
              <a:xfrm>
                <a:off x="2880" y="1776"/>
                <a:ext cx="57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2577" name="Group 63"/>
            <p:cNvGrpSpPr>
              <a:grpSpLocks/>
            </p:cNvGrpSpPr>
            <p:nvPr/>
          </p:nvGrpSpPr>
          <p:grpSpPr bwMode="auto">
            <a:xfrm>
              <a:off x="576" y="3312"/>
              <a:ext cx="576" cy="384"/>
              <a:chOff x="2880" y="2160"/>
              <a:chExt cx="576" cy="384"/>
            </a:xfrm>
          </p:grpSpPr>
          <p:sp>
            <p:nvSpPr>
              <p:cNvPr id="192614" name="Rectangle 64"/>
              <p:cNvSpPr>
                <a:spLocks noChangeArrowheads="1"/>
              </p:cNvSpPr>
              <p:nvPr/>
            </p:nvSpPr>
            <p:spPr bwMode="auto">
              <a:xfrm>
                <a:off x="3216" y="2160"/>
                <a:ext cx="240" cy="192"/>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15" name="Rectangle 65"/>
              <p:cNvSpPr>
                <a:spLocks noChangeArrowheads="1"/>
              </p:cNvSpPr>
              <p:nvPr/>
            </p:nvSpPr>
            <p:spPr bwMode="auto">
              <a:xfrm>
                <a:off x="2880" y="2160"/>
                <a:ext cx="240" cy="192"/>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16" name="Rectangle 66" descr="Granite"/>
              <p:cNvSpPr>
                <a:spLocks noChangeArrowheads="1"/>
              </p:cNvSpPr>
              <p:nvPr/>
            </p:nvSpPr>
            <p:spPr bwMode="auto">
              <a:xfrm>
                <a:off x="2880" y="2256"/>
                <a:ext cx="144" cy="96"/>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17" name="Rectangle 67"/>
              <p:cNvSpPr>
                <a:spLocks noChangeArrowheads="1"/>
              </p:cNvSpPr>
              <p:nvPr/>
            </p:nvSpPr>
            <p:spPr bwMode="auto">
              <a:xfrm>
                <a:off x="2880" y="2448"/>
                <a:ext cx="576" cy="96"/>
              </a:xfrm>
              <a:prstGeom prst="rect">
                <a:avLst/>
              </a:prstGeom>
              <a:gradFill rotWithShape="1">
                <a:gsLst>
                  <a:gs pos="0">
                    <a:srgbClr val="333333"/>
                  </a:gs>
                  <a:gs pos="50000">
                    <a:srgbClr val="C0C0C0"/>
                  </a:gs>
                  <a:gs pos="100000">
                    <a:srgbClr val="333333"/>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18" name="Rectangle 68"/>
              <p:cNvSpPr>
                <a:spLocks noChangeArrowheads="1"/>
              </p:cNvSpPr>
              <p:nvPr/>
            </p:nvSpPr>
            <p:spPr bwMode="auto">
              <a:xfrm>
                <a:off x="3072" y="2448"/>
                <a:ext cx="192" cy="96"/>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19" name="Rectangle 69" descr="Granite"/>
              <p:cNvSpPr>
                <a:spLocks noChangeArrowheads="1"/>
              </p:cNvSpPr>
              <p:nvPr/>
            </p:nvSpPr>
            <p:spPr bwMode="auto">
              <a:xfrm>
                <a:off x="2880" y="2352"/>
                <a:ext cx="240" cy="96"/>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20" name="Rectangle 70" descr="Granite"/>
              <p:cNvSpPr>
                <a:spLocks noChangeArrowheads="1"/>
              </p:cNvSpPr>
              <p:nvPr/>
            </p:nvSpPr>
            <p:spPr bwMode="auto">
              <a:xfrm>
                <a:off x="3312" y="2256"/>
                <a:ext cx="144" cy="96"/>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21" name="Rectangle 71" descr="Granite"/>
              <p:cNvSpPr>
                <a:spLocks noChangeArrowheads="1"/>
              </p:cNvSpPr>
              <p:nvPr/>
            </p:nvSpPr>
            <p:spPr bwMode="auto">
              <a:xfrm>
                <a:off x="3216" y="2352"/>
                <a:ext cx="240" cy="96"/>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22" name="Line 72"/>
              <p:cNvSpPr>
                <a:spLocks noChangeShapeType="1"/>
              </p:cNvSpPr>
              <p:nvPr/>
            </p:nvSpPr>
            <p:spPr bwMode="auto">
              <a:xfrm>
                <a:off x="2880" y="2448"/>
                <a:ext cx="57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23" name="Line 73"/>
              <p:cNvSpPr>
                <a:spLocks noChangeShapeType="1"/>
              </p:cNvSpPr>
              <p:nvPr/>
            </p:nvSpPr>
            <p:spPr bwMode="auto">
              <a:xfrm>
                <a:off x="3216" y="2352"/>
                <a:ext cx="240"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24" name="Line 74"/>
              <p:cNvSpPr>
                <a:spLocks noChangeShapeType="1"/>
              </p:cNvSpPr>
              <p:nvPr/>
            </p:nvSpPr>
            <p:spPr bwMode="auto">
              <a:xfrm>
                <a:off x="2880" y="2352"/>
                <a:ext cx="240"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2578" name="Group 75"/>
            <p:cNvGrpSpPr>
              <a:grpSpLocks/>
            </p:cNvGrpSpPr>
            <p:nvPr/>
          </p:nvGrpSpPr>
          <p:grpSpPr bwMode="auto">
            <a:xfrm>
              <a:off x="1440" y="3408"/>
              <a:ext cx="576" cy="288"/>
              <a:chOff x="2880" y="2832"/>
              <a:chExt cx="576" cy="288"/>
            </a:xfrm>
          </p:grpSpPr>
          <p:sp>
            <p:nvSpPr>
              <p:cNvPr id="192604" name="Rectangle 76" descr="Granite"/>
              <p:cNvSpPr>
                <a:spLocks noChangeArrowheads="1"/>
              </p:cNvSpPr>
              <p:nvPr/>
            </p:nvSpPr>
            <p:spPr bwMode="auto">
              <a:xfrm>
                <a:off x="2880" y="2832"/>
                <a:ext cx="144" cy="96"/>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05" name="Rectangle 77"/>
              <p:cNvSpPr>
                <a:spLocks noChangeArrowheads="1"/>
              </p:cNvSpPr>
              <p:nvPr/>
            </p:nvSpPr>
            <p:spPr bwMode="auto">
              <a:xfrm>
                <a:off x="2880" y="3024"/>
                <a:ext cx="576" cy="96"/>
              </a:xfrm>
              <a:prstGeom prst="rect">
                <a:avLst/>
              </a:prstGeom>
              <a:gradFill rotWithShape="1">
                <a:gsLst>
                  <a:gs pos="0">
                    <a:srgbClr val="333333"/>
                  </a:gs>
                  <a:gs pos="50000">
                    <a:srgbClr val="C0C0C0"/>
                  </a:gs>
                  <a:gs pos="100000">
                    <a:srgbClr val="333333"/>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06" name="Rectangle 78"/>
              <p:cNvSpPr>
                <a:spLocks noChangeArrowheads="1"/>
              </p:cNvSpPr>
              <p:nvPr/>
            </p:nvSpPr>
            <p:spPr bwMode="auto">
              <a:xfrm>
                <a:off x="3072" y="3024"/>
                <a:ext cx="192" cy="96"/>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07" name="Rectangle 79" descr="Granite"/>
              <p:cNvSpPr>
                <a:spLocks noChangeArrowheads="1"/>
              </p:cNvSpPr>
              <p:nvPr/>
            </p:nvSpPr>
            <p:spPr bwMode="auto">
              <a:xfrm>
                <a:off x="2880" y="2928"/>
                <a:ext cx="240" cy="96"/>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08" name="Rectangle 80" descr="Granite"/>
              <p:cNvSpPr>
                <a:spLocks noChangeArrowheads="1"/>
              </p:cNvSpPr>
              <p:nvPr/>
            </p:nvSpPr>
            <p:spPr bwMode="auto">
              <a:xfrm>
                <a:off x="3312" y="2832"/>
                <a:ext cx="144" cy="96"/>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09" name="Rectangle 81" descr="Granite"/>
              <p:cNvSpPr>
                <a:spLocks noChangeArrowheads="1"/>
              </p:cNvSpPr>
              <p:nvPr/>
            </p:nvSpPr>
            <p:spPr bwMode="auto">
              <a:xfrm>
                <a:off x="3216" y="2928"/>
                <a:ext cx="240" cy="96"/>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10" name="Line 82"/>
              <p:cNvSpPr>
                <a:spLocks noChangeShapeType="1"/>
              </p:cNvSpPr>
              <p:nvPr/>
            </p:nvSpPr>
            <p:spPr bwMode="auto">
              <a:xfrm>
                <a:off x="2880" y="3024"/>
                <a:ext cx="240"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11" name="Line 83"/>
              <p:cNvSpPr>
                <a:spLocks noChangeShapeType="1"/>
              </p:cNvSpPr>
              <p:nvPr/>
            </p:nvSpPr>
            <p:spPr bwMode="auto">
              <a:xfrm>
                <a:off x="3312" y="2928"/>
                <a:ext cx="144"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12" name="Line 84"/>
              <p:cNvSpPr>
                <a:spLocks noChangeShapeType="1"/>
              </p:cNvSpPr>
              <p:nvPr/>
            </p:nvSpPr>
            <p:spPr bwMode="auto">
              <a:xfrm>
                <a:off x="2880" y="2928"/>
                <a:ext cx="144"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13" name="Line 85"/>
              <p:cNvSpPr>
                <a:spLocks noChangeShapeType="1"/>
              </p:cNvSpPr>
              <p:nvPr/>
            </p:nvSpPr>
            <p:spPr bwMode="auto">
              <a:xfrm>
                <a:off x="3216" y="3024"/>
                <a:ext cx="240"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2579" name="Group 86"/>
            <p:cNvGrpSpPr>
              <a:grpSpLocks/>
            </p:cNvGrpSpPr>
            <p:nvPr/>
          </p:nvGrpSpPr>
          <p:grpSpPr bwMode="auto">
            <a:xfrm>
              <a:off x="2304" y="2544"/>
              <a:ext cx="576" cy="288"/>
              <a:chOff x="1728" y="1104"/>
              <a:chExt cx="576" cy="288"/>
            </a:xfrm>
          </p:grpSpPr>
          <p:sp>
            <p:nvSpPr>
              <p:cNvPr id="192597" name="Rectangle 87" descr="Granite"/>
              <p:cNvSpPr>
                <a:spLocks noChangeArrowheads="1"/>
              </p:cNvSpPr>
              <p:nvPr/>
            </p:nvSpPr>
            <p:spPr bwMode="auto">
              <a:xfrm>
                <a:off x="1728" y="1104"/>
                <a:ext cx="144" cy="96"/>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598" name="Rectangle 88"/>
              <p:cNvSpPr>
                <a:spLocks noChangeArrowheads="1"/>
              </p:cNvSpPr>
              <p:nvPr/>
            </p:nvSpPr>
            <p:spPr bwMode="auto">
              <a:xfrm>
                <a:off x="1728" y="1296"/>
                <a:ext cx="576" cy="96"/>
              </a:xfrm>
              <a:prstGeom prst="rect">
                <a:avLst/>
              </a:prstGeom>
              <a:gradFill rotWithShape="1">
                <a:gsLst>
                  <a:gs pos="0">
                    <a:srgbClr val="333333"/>
                  </a:gs>
                  <a:gs pos="50000">
                    <a:srgbClr val="C0C0C0"/>
                  </a:gs>
                  <a:gs pos="100000">
                    <a:srgbClr val="333333"/>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599" name="Rectangle 89"/>
              <p:cNvSpPr>
                <a:spLocks noChangeArrowheads="1"/>
              </p:cNvSpPr>
              <p:nvPr/>
            </p:nvSpPr>
            <p:spPr bwMode="auto">
              <a:xfrm>
                <a:off x="1920" y="1296"/>
                <a:ext cx="192" cy="96"/>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00" name="Rectangle 90" descr="Granite"/>
              <p:cNvSpPr>
                <a:spLocks noChangeArrowheads="1"/>
              </p:cNvSpPr>
              <p:nvPr/>
            </p:nvSpPr>
            <p:spPr bwMode="auto">
              <a:xfrm>
                <a:off x="1728" y="1200"/>
                <a:ext cx="576" cy="96"/>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01" name="Line 91"/>
              <p:cNvSpPr>
                <a:spLocks noChangeShapeType="1"/>
              </p:cNvSpPr>
              <p:nvPr/>
            </p:nvSpPr>
            <p:spPr bwMode="auto">
              <a:xfrm>
                <a:off x="1728" y="1296"/>
                <a:ext cx="57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02" name="Rectangle 92" descr="Granite"/>
              <p:cNvSpPr>
                <a:spLocks noChangeArrowheads="1"/>
              </p:cNvSpPr>
              <p:nvPr/>
            </p:nvSpPr>
            <p:spPr bwMode="auto">
              <a:xfrm>
                <a:off x="2160" y="1104"/>
                <a:ext cx="144" cy="96"/>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603" name="Line 93"/>
              <p:cNvSpPr>
                <a:spLocks noChangeShapeType="1"/>
              </p:cNvSpPr>
              <p:nvPr/>
            </p:nvSpPr>
            <p:spPr bwMode="auto">
              <a:xfrm>
                <a:off x="1728" y="1200"/>
                <a:ext cx="57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2580" name="AutoShape 94"/>
            <p:cNvSpPr>
              <a:spLocks noChangeArrowheads="1"/>
            </p:cNvSpPr>
            <p:nvPr/>
          </p:nvSpPr>
          <p:spPr bwMode="auto">
            <a:xfrm>
              <a:off x="576" y="2016"/>
              <a:ext cx="576" cy="144"/>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1000" b="1">
                  <a:latin typeface="Arial" panose="020B0604020202020204" pitchFamily="34" charset="0"/>
                  <a:cs typeface="Arial" panose="020B0604020202020204" pitchFamily="34" charset="0"/>
                </a:rPr>
                <a:t>Initial stack</a:t>
              </a:r>
            </a:p>
          </p:txBody>
        </p:sp>
        <p:sp>
          <p:nvSpPr>
            <p:cNvPr id="192581" name="AutoShape 95"/>
            <p:cNvSpPr>
              <a:spLocks noChangeArrowheads="1"/>
            </p:cNvSpPr>
            <p:nvPr/>
          </p:nvSpPr>
          <p:spPr bwMode="auto">
            <a:xfrm>
              <a:off x="1440" y="2016"/>
              <a:ext cx="576" cy="144"/>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1000" b="1">
                  <a:latin typeface="Arial" panose="020B0604020202020204" pitchFamily="34" charset="0"/>
                  <a:cs typeface="Arial" panose="020B0604020202020204" pitchFamily="34" charset="0"/>
                </a:rPr>
                <a:t>Trench litho</a:t>
              </a:r>
            </a:p>
          </p:txBody>
        </p:sp>
        <p:sp>
          <p:nvSpPr>
            <p:cNvPr id="192582" name="AutoShape 96"/>
            <p:cNvSpPr>
              <a:spLocks noChangeArrowheads="1"/>
            </p:cNvSpPr>
            <p:nvPr/>
          </p:nvSpPr>
          <p:spPr bwMode="auto">
            <a:xfrm>
              <a:off x="2304" y="2016"/>
              <a:ext cx="576" cy="144"/>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1000" b="1">
                  <a:latin typeface="Arial" panose="020B0604020202020204" pitchFamily="34" charset="0"/>
                  <a:cs typeface="Arial" panose="020B0604020202020204" pitchFamily="34" charset="0"/>
                </a:rPr>
                <a:t>Trench etch</a:t>
              </a:r>
            </a:p>
          </p:txBody>
        </p:sp>
        <p:sp>
          <p:nvSpPr>
            <p:cNvPr id="192583" name="AutoShape 97"/>
            <p:cNvSpPr>
              <a:spLocks noChangeArrowheads="1"/>
            </p:cNvSpPr>
            <p:nvPr/>
          </p:nvSpPr>
          <p:spPr bwMode="auto">
            <a:xfrm>
              <a:off x="2304" y="2880"/>
              <a:ext cx="576" cy="144"/>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1000" b="1">
                  <a:latin typeface="Arial" panose="020B0604020202020204" pitchFamily="34" charset="0"/>
                  <a:cs typeface="Arial" panose="020B0604020202020204" pitchFamily="34" charset="0"/>
                </a:rPr>
                <a:t>Resist ash</a:t>
              </a:r>
            </a:p>
          </p:txBody>
        </p:sp>
        <p:sp>
          <p:nvSpPr>
            <p:cNvPr id="192584" name="AutoShape 98"/>
            <p:cNvSpPr>
              <a:spLocks noChangeArrowheads="1"/>
            </p:cNvSpPr>
            <p:nvPr/>
          </p:nvSpPr>
          <p:spPr bwMode="auto">
            <a:xfrm>
              <a:off x="1440" y="2880"/>
              <a:ext cx="576" cy="144"/>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1000" b="1">
                  <a:latin typeface="Arial" panose="020B0604020202020204" pitchFamily="34" charset="0"/>
                  <a:cs typeface="Arial" panose="020B0604020202020204" pitchFamily="34" charset="0"/>
                </a:rPr>
                <a:t>BARC / resist</a:t>
              </a:r>
            </a:p>
          </p:txBody>
        </p:sp>
        <p:sp>
          <p:nvSpPr>
            <p:cNvPr id="192585" name="AutoShape 99"/>
            <p:cNvSpPr>
              <a:spLocks noChangeArrowheads="1"/>
            </p:cNvSpPr>
            <p:nvPr/>
          </p:nvSpPr>
          <p:spPr bwMode="auto">
            <a:xfrm>
              <a:off x="576" y="2880"/>
              <a:ext cx="576" cy="144"/>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1000" b="1">
                  <a:latin typeface="Arial" panose="020B0604020202020204" pitchFamily="34" charset="0"/>
                  <a:cs typeface="Arial" panose="020B0604020202020204" pitchFamily="34" charset="0"/>
                </a:rPr>
                <a:t>Via litho</a:t>
              </a:r>
            </a:p>
          </p:txBody>
        </p:sp>
        <p:sp>
          <p:nvSpPr>
            <p:cNvPr id="192586" name="AutoShape 100"/>
            <p:cNvSpPr>
              <a:spLocks noChangeArrowheads="1"/>
            </p:cNvSpPr>
            <p:nvPr/>
          </p:nvSpPr>
          <p:spPr bwMode="auto">
            <a:xfrm>
              <a:off x="576" y="3744"/>
              <a:ext cx="576" cy="144"/>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1000" b="1">
                  <a:latin typeface="Arial" panose="020B0604020202020204" pitchFamily="34" charset="0"/>
                  <a:cs typeface="Arial" panose="020B0604020202020204" pitchFamily="34" charset="0"/>
                </a:rPr>
                <a:t>Via etch</a:t>
              </a:r>
            </a:p>
          </p:txBody>
        </p:sp>
        <p:sp>
          <p:nvSpPr>
            <p:cNvPr id="192587" name="AutoShape 101"/>
            <p:cNvSpPr>
              <a:spLocks noChangeArrowheads="1"/>
            </p:cNvSpPr>
            <p:nvPr/>
          </p:nvSpPr>
          <p:spPr bwMode="auto">
            <a:xfrm>
              <a:off x="1440" y="3744"/>
              <a:ext cx="576" cy="144"/>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1000" b="1">
                  <a:latin typeface="Arial" panose="020B0604020202020204" pitchFamily="34" charset="0"/>
                  <a:cs typeface="Arial" panose="020B0604020202020204" pitchFamily="34" charset="0"/>
                </a:rPr>
                <a:t>Resist Ash</a:t>
              </a:r>
            </a:p>
          </p:txBody>
        </p:sp>
        <p:sp>
          <p:nvSpPr>
            <p:cNvPr id="192588" name="Line 102"/>
            <p:cNvSpPr>
              <a:spLocks noChangeShapeType="1"/>
            </p:cNvSpPr>
            <p:nvPr/>
          </p:nvSpPr>
          <p:spPr bwMode="auto">
            <a:xfrm>
              <a:off x="1248" y="1776"/>
              <a:ext cx="96" cy="0"/>
            </a:xfrm>
            <a:prstGeom prst="line">
              <a:avLst/>
            </a:prstGeom>
            <a:noFill/>
            <a:ln w="38100">
              <a:solidFill>
                <a:srgbClr val="FF66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89" name="Line 103"/>
            <p:cNvSpPr>
              <a:spLocks noChangeShapeType="1"/>
            </p:cNvSpPr>
            <p:nvPr/>
          </p:nvSpPr>
          <p:spPr bwMode="auto">
            <a:xfrm>
              <a:off x="2112" y="1776"/>
              <a:ext cx="96" cy="0"/>
            </a:xfrm>
            <a:prstGeom prst="line">
              <a:avLst/>
            </a:prstGeom>
            <a:noFill/>
            <a:ln w="38100">
              <a:solidFill>
                <a:srgbClr val="FF66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90" name="Line 104"/>
            <p:cNvSpPr>
              <a:spLocks noChangeShapeType="1"/>
            </p:cNvSpPr>
            <p:nvPr/>
          </p:nvSpPr>
          <p:spPr bwMode="auto">
            <a:xfrm flipH="1">
              <a:off x="1248" y="2640"/>
              <a:ext cx="96" cy="0"/>
            </a:xfrm>
            <a:prstGeom prst="line">
              <a:avLst/>
            </a:prstGeom>
            <a:noFill/>
            <a:ln w="38100">
              <a:solidFill>
                <a:srgbClr val="FF66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91" name="Line 105"/>
            <p:cNvSpPr>
              <a:spLocks noChangeShapeType="1"/>
            </p:cNvSpPr>
            <p:nvPr/>
          </p:nvSpPr>
          <p:spPr bwMode="auto">
            <a:xfrm flipH="1">
              <a:off x="2112" y="2640"/>
              <a:ext cx="96" cy="0"/>
            </a:xfrm>
            <a:prstGeom prst="line">
              <a:avLst/>
            </a:prstGeom>
            <a:noFill/>
            <a:ln w="38100">
              <a:solidFill>
                <a:srgbClr val="FF66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92" name="Line 106"/>
            <p:cNvSpPr>
              <a:spLocks noChangeShapeType="1"/>
            </p:cNvSpPr>
            <p:nvPr/>
          </p:nvSpPr>
          <p:spPr bwMode="auto">
            <a:xfrm>
              <a:off x="1248" y="3504"/>
              <a:ext cx="96" cy="0"/>
            </a:xfrm>
            <a:prstGeom prst="line">
              <a:avLst/>
            </a:prstGeom>
            <a:noFill/>
            <a:ln w="38100">
              <a:solidFill>
                <a:srgbClr val="FF66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93" name="Line 107"/>
            <p:cNvSpPr>
              <a:spLocks noChangeShapeType="1"/>
            </p:cNvSpPr>
            <p:nvPr/>
          </p:nvSpPr>
          <p:spPr bwMode="auto">
            <a:xfrm>
              <a:off x="2592" y="2256"/>
              <a:ext cx="0" cy="96"/>
            </a:xfrm>
            <a:prstGeom prst="line">
              <a:avLst/>
            </a:prstGeom>
            <a:noFill/>
            <a:ln w="38100">
              <a:solidFill>
                <a:srgbClr val="FF66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94" name="Line 108"/>
            <p:cNvSpPr>
              <a:spLocks noChangeShapeType="1"/>
            </p:cNvSpPr>
            <p:nvPr/>
          </p:nvSpPr>
          <p:spPr bwMode="auto">
            <a:xfrm>
              <a:off x="864" y="3120"/>
              <a:ext cx="0" cy="96"/>
            </a:xfrm>
            <a:prstGeom prst="line">
              <a:avLst/>
            </a:prstGeom>
            <a:noFill/>
            <a:ln w="38100">
              <a:solidFill>
                <a:srgbClr val="FF66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95" name="AutoShape 109"/>
            <p:cNvSpPr>
              <a:spLocks noChangeArrowheads="1"/>
            </p:cNvSpPr>
            <p:nvPr/>
          </p:nvSpPr>
          <p:spPr bwMode="auto">
            <a:xfrm>
              <a:off x="2304" y="3360"/>
              <a:ext cx="576" cy="336"/>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1000" b="1">
                  <a:latin typeface="Arial" panose="020B0604020202020204" pitchFamily="34" charset="0"/>
                  <a:cs typeface="Arial" panose="020B0604020202020204" pitchFamily="34" charset="0"/>
                </a:rPr>
                <a:t>Barrier</a:t>
              </a:r>
            </a:p>
            <a:p>
              <a:pPr algn="ctr" eaLnBrk="1" hangingPunct="1">
                <a:spcBef>
                  <a:spcPct val="0"/>
                </a:spcBef>
                <a:buClrTx/>
                <a:buSzTx/>
                <a:buFontTx/>
                <a:buNone/>
              </a:pPr>
              <a:r>
                <a:rPr lang="en-US" altLang="en-US" sz="1000" b="1">
                  <a:latin typeface="Arial" panose="020B0604020202020204" pitchFamily="34" charset="0"/>
                  <a:cs typeface="Arial" panose="020B0604020202020204" pitchFamily="34" charset="0"/>
                </a:rPr>
                <a:t>Cu metal</a:t>
              </a:r>
            </a:p>
            <a:p>
              <a:pPr algn="ctr" eaLnBrk="1" hangingPunct="1">
                <a:spcBef>
                  <a:spcPct val="0"/>
                </a:spcBef>
                <a:buClrTx/>
                <a:buSzTx/>
                <a:buFontTx/>
                <a:buNone/>
              </a:pPr>
              <a:r>
                <a:rPr lang="en-US" altLang="en-US" sz="1000" b="1">
                  <a:latin typeface="Arial" panose="020B0604020202020204" pitchFamily="34" charset="0"/>
                  <a:cs typeface="Arial" panose="020B0604020202020204" pitchFamily="34" charset="0"/>
                </a:rPr>
                <a:t>CMP</a:t>
              </a:r>
            </a:p>
          </p:txBody>
        </p:sp>
        <p:sp>
          <p:nvSpPr>
            <p:cNvPr id="192596" name="Line 110"/>
            <p:cNvSpPr>
              <a:spLocks noChangeShapeType="1"/>
            </p:cNvSpPr>
            <p:nvPr/>
          </p:nvSpPr>
          <p:spPr bwMode="auto">
            <a:xfrm>
              <a:off x="2112" y="3504"/>
              <a:ext cx="96" cy="0"/>
            </a:xfrm>
            <a:prstGeom prst="line">
              <a:avLst/>
            </a:prstGeom>
            <a:noFill/>
            <a:ln w="38100">
              <a:solidFill>
                <a:srgbClr val="FF66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2518" name="Group 111"/>
          <p:cNvGrpSpPr>
            <a:grpSpLocks/>
          </p:cNvGrpSpPr>
          <p:nvPr/>
        </p:nvGrpSpPr>
        <p:grpSpPr bwMode="auto">
          <a:xfrm>
            <a:off x="6400800" y="1660641"/>
            <a:ext cx="2362200" cy="4419600"/>
            <a:chOff x="4032" y="1344"/>
            <a:chExt cx="1488" cy="2784"/>
          </a:xfrm>
        </p:grpSpPr>
        <p:sp>
          <p:nvSpPr>
            <p:cNvPr id="192519" name="AutoShape 112"/>
            <p:cNvSpPr>
              <a:spLocks noChangeArrowheads="1"/>
            </p:cNvSpPr>
            <p:nvPr/>
          </p:nvSpPr>
          <p:spPr bwMode="auto">
            <a:xfrm>
              <a:off x="4032" y="1872"/>
              <a:ext cx="576" cy="144"/>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1000" b="1">
                  <a:latin typeface="Arial" panose="020B0604020202020204" pitchFamily="34" charset="0"/>
                  <a:cs typeface="Arial" panose="020B0604020202020204" pitchFamily="34" charset="0"/>
                </a:rPr>
                <a:t>Initial stack</a:t>
              </a:r>
            </a:p>
          </p:txBody>
        </p:sp>
        <p:sp>
          <p:nvSpPr>
            <p:cNvPr id="192520" name="AutoShape 113"/>
            <p:cNvSpPr>
              <a:spLocks noChangeArrowheads="1"/>
            </p:cNvSpPr>
            <p:nvPr/>
          </p:nvSpPr>
          <p:spPr bwMode="auto">
            <a:xfrm>
              <a:off x="4032" y="2640"/>
              <a:ext cx="576" cy="144"/>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1000" b="1">
                  <a:latin typeface="Arial" panose="020B0604020202020204" pitchFamily="34" charset="0"/>
                  <a:cs typeface="Arial" panose="020B0604020202020204" pitchFamily="34" charset="0"/>
                </a:rPr>
                <a:t>Imprint</a:t>
              </a:r>
            </a:p>
          </p:txBody>
        </p:sp>
        <p:grpSp>
          <p:nvGrpSpPr>
            <p:cNvPr id="192521" name="Group 114"/>
            <p:cNvGrpSpPr>
              <a:grpSpLocks/>
            </p:cNvGrpSpPr>
            <p:nvPr/>
          </p:nvGrpSpPr>
          <p:grpSpPr bwMode="auto">
            <a:xfrm>
              <a:off x="4032" y="2208"/>
              <a:ext cx="576" cy="384"/>
              <a:chOff x="3456" y="2736"/>
              <a:chExt cx="576" cy="384"/>
            </a:xfrm>
          </p:grpSpPr>
          <p:sp>
            <p:nvSpPr>
              <p:cNvPr id="192562" name="Rectangle 115"/>
              <p:cNvSpPr>
                <a:spLocks noChangeArrowheads="1"/>
              </p:cNvSpPr>
              <p:nvPr/>
            </p:nvSpPr>
            <p:spPr bwMode="auto">
              <a:xfrm>
                <a:off x="3456" y="2736"/>
                <a:ext cx="576" cy="240"/>
              </a:xfrm>
              <a:prstGeom prst="rect">
                <a:avLst/>
              </a:prstGeom>
              <a:gradFill rotWithShape="1">
                <a:gsLst>
                  <a:gs pos="0">
                    <a:srgbClr val="333333"/>
                  </a:gs>
                  <a:gs pos="50000">
                    <a:srgbClr val="C0C0C0"/>
                  </a:gs>
                  <a:gs pos="100000">
                    <a:srgbClr val="333333"/>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563" name="Rectangle 116"/>
              <p:cNvSpPr>
                <a:spLocks noChangeArrowheads="1"/>
              </p:cNvSpPr>
              <p:nvPr/>
            </p:nvSpPr>
            <p:spPr bwMode="auto">
              <a:xfrm>
                <a:off x="3696" y="2976"/>
                <a:ext cx="96" cy="48"/>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564" name="Rectangle 117"/>
              <p:cNvSpPr>
                <a:spLocks noChangeArrowheads="1"/>
              </p:cNvSpPr>
              <p:nvPr/>
            </p:nvSpPr>
            <p:spPr bwMode="auto">
              <a:xfrm>
                <a:off x="3456" y="2784"/>
                <a:ext cx="144" cy="96"/>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565" name="Rectangle 118"/>
              <p:cNvSpPr>
                <a:spLocks noChangeArrowheads="1"/>
              </p:cNvSpPr>
              <p:nvPr/>
            </p:nvSpPr>
            <p:spPr bwMode="auto">
              <a:xfrm>
                <a:off x="3456" y="3024"/>
                <a:ext cx="576" cy="96"/>
              </a:xfrm>
              <a:prstGeom prst="rect">
                <a:avLst/>
              </a:prstGeom>
              <a:gradFill rotWithShape="1">
                <a:gsLst>
                  <a:gs pos="0">
                    <a:srgbClr val="333333"/>
                  </a:gs>
                  <a:gs pos="50000">
                    <a:srgbClr val="C0C0C0"/>
                  </a:gs>
                  <a:gs pos="100000">
                    <a:srgbClr val="333333"/>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566" name="Rectangle 119"/>
              <p:cNvSpPr>
                <a:spLocks noChangeArrowheads="1"/>
              </p:cNvSpPr>
              <p:nvPr/>
            </p:nvSpPr>
            <p:spPr bwMode="auto">
              <a:xfrm>
                <a:off x="3648" y="3024"/>
                <a:ext cx="192" cy="96"/>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567" name="Rectangle 120"/>
              <p:cNvSpPr>
                <a:spLocks noChangeArrowheads="1"/>
              </p:cNvSpPr>
              <p:nvPr/>
            </p:nvSpPr>
            <p:spPr bwMode="auto">
              <a:xfrm>
                <a:off x="3456" y="2880"/>
                <a:ext cx="240" cy="144"/>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568" name="Rectangle 121"/>
              <p:cNvSpPr>
                <a:spLocks noChangeArrowheads="1"/>
              </p:cNvSpPr>
              <p:nvPr/>
            </p:nvSpPr>
            <p:spPr bwMode="auto">
              <a:xfrm>
                <a:off x="3888" y="2784"/>
                <a:ext cx="144" cy="96"/>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569" name="Rectangle 122"/>
              <p:cNvSpPr>
                <a:spLocks noChangeArrowheads="1"/>
              </p:cNvSpPr>
              <p:nvPr/>
            </p:nvSpPr>
            <p:spPr bwMode="auto">
              <a:xfrm>
                <a:off x="3792" y="2880"/>
                <a:ext cx="240" cy="144"/>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570" name="Line 123"/>
              <p:cNvSpPr>
                <a:spLocks noChangeShapeType="1"/>
              </p:cNvSpPr>
              <p:nvPr/>
            </p:nvSpPr>
            <p:spPr bwMode="auto">
              <a:xfrm>
                <a:off x="3456" y="3024"/>
                <a:ext cx="57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2522" name="AutoShape 124"/>
            <p:cNvSpPr>
              <a:spLocks noChangeArrowheads="1"/>
            </p:cNvSpPr>
            <p:nvPr/>
          </p:nvSpPr>
          <p:spPr bwMode="auto">
            <a:xfrm>
              <a:off x="4032" y="3312"/>
              <a:ext cx="576" cy="144"/>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1000" b="1">
                  <a:latin typeface="Arial" panose="020B0604020202020204" pitchFamily="34" charset="0"/>
                  <a:cs typeface="Arial" panose="020B0604020202020204" pitchFamily="34" charset="0"/>
                </a:rPr>
                <a:t>Breakthru etch</a:t>
              </a:r>
            </a:p>
          </p:txBody>
        </p:sp>
        <p:grpSp>
          <p:nvGrpSpPr>
            <p:cNvPr id="192523" name="Group 125"/>
            <p:cNvGrpSpPr>
              <a:grpSpLocks/>
            </p:cNvGrpSpPr>
            <p:nvPr/>
          </p:nvGrpSpPr>
          <p:grpSpPr bwMode="auto">
            <a:xfrm>
              <a:off x="4032" y="2976"/>
              <a:ext cx="576" cy="288"/>
              <a:chOff x="4032" y="2832"/>
              <a:chExt cx="576" cy="288"/>
            </a:xfrm>
          </p:grpSpPr>
          <p:sp>
            <p:nvSpPr>
              <p:cNvPr id="192555" name="Rectangle 126"/>
              <p:cNvSpPr>
                <a:spLocks noChangeArrowheads="1"/>
              </p:cNvSpPr>
              <p:nvPr/>
            </p:nvSpPr>
            <p:spPr bwMode="auto">
              <a:xfrm>
                <a:off x="4032" y="2832"/>
                <a:ext cx="144" cy="96"/>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556" name="Rectangle 127"/>
              <p:cNvSpPr>
                <a:spLocks noChangeArrowheads="1"/>
              </p:cNvSpPr>
              <p:nvPr/>
            </p:nvSpPr>
            <p:spPr bwMode="auto">
              <a:xfrm>
                <a:off x="4032" y="3024"/>
                <a:ext cx="576" cy="96"/>
              </a:xfrm>
              <a:prstGeom prst="rect">
                <a:avLst/>
              </a:prstGeom>
              <a:gradFill rotWithShape="1">
                <a:gsLst>
                  <a:gs pos="0">
                    <a:srgbClr val="333333"/>
                  </a:gs>
                  <a:gs pos="50000">
                    <a:srgbClr val="C0C0C0"/>
                  </a:gs>
                  <a:gs pos="100000">
                    <a:srgbClr val="333333"/>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557" name="Rectangle 128"/>
              <p:cNvSpPr>
                <a:spLocks noChangeArrowheads="1"/>
              </p:cNvSpPr>
              <p:nvPr/>
            </p:nvSpPr>
            <p:spPr bwMode="auto">
              <a:xfrm>
                <a:off x="4224" y="3024"/>
                <a:ext cx="192" cy="96"/>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558" name="Rectangle 129"/>
              <p:cNvSpPr>
                <a:spLocks noChangeArrowheads="1"/>
              </p:cNvSpPr>
              <p:nvPr/>
            </p:nvSpPr>
            <p:spPr bwMode="auto">
              <a:xfrm>
                <a:off x="4032" y="2928"/>
                <a:ext cx="240" cy="96"/>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559" name="Rectangle 130"/>
              <p:cNvSpPr>
                <a:spLocks noChangeArrowheads="1"/>
              </p:cNvSpPr>
              <p:nvPr/>
            </p:nvSpPr>
            <p:spPr bwMode="auto">
              <a:xfrm>
                <a:off x="4464" y="2832"/>
                <a:ext cx="144" cy="96"/>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560" name="Rectangle 131"/>
              <p:cNvSpPr>
                <a:spLocks noChangeArrowheads="1"/>
              </p:cNvSpPr>
              <p:nvPr/>
            </p:nvSpPr>
            <p:spPr bwMode="auto">
              <a:xfrm>
                <a:off x="4368" y="2928"/>
                <a:ext cx="240" cy="96"/>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561" name="Line 132"/>
              <p:cNvSpPr>
                <a:spLocks noChangeShapeType="1"/>
              </p:cNvSpPr>
              <p:nvPr/>
            </p:nvSpPr>
            <p:spPr bwMode="auto">
              <a:xfrm>
                <a:off x="4032" y="3024"/>
                <a:ext cx="57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2524" name="AutoShape 133"/>
            <p:cNvSpPr>
              <a:spLocks noChangeArrowheads="1"/>
            </p:cNvSpPr>
            <p:nvPr/>
          </p:nvSpPr>
          <p:spPr bwMode="auto">
            <a:xfrm>
              <a:off x="4032" y="3984"/>
              <a:ext cx="576" cy="144"/>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1000" b="1">
                  <a:latin typeface="Arial" panose="020B0604020202020204" pitchFamily="34" charset="0"/>
                  <a:cs typeface="Arial" panose="020B0604020202020204" pitchFamily="34" charset="0"/>
                </a:rPr>
                <a:t>Cure</a:t>
              </a:r>
            </a:p>
          </p:txBody>
        </p:sp>
        <p:grpSp>
          <p:nvGrpSpPr>
            <p:cNvPr id="192525" name="Group 134"/>
            <p:cNvGrpSpPr>
              <a:grpSpLocks/>
            </p:cNvGrpSpPr>
            <p:nvPr/>
          </p:nvGrpSpPr>
          <p:grpSpPr bwMode="auto">
            <a:xfrm>
              <a:off x="4032" y="3648"/>
              <a:ext cx="576" cy="288"/>
              <a:chOff x="4032" y="3648"/>
              <a:chExt cx="576" cy="288"/>
            </a:xfrm>
          </p:grpSpPr>
          <p:sp>
            <p:nvSpPr>
              <p:cNvPr id="192548" name="Rectangle 135" descr="Granite"/>
              <p:cNvSpPr>
                <a:spLocks noChangeArrowheads="1"/>
              </p:cNvSpPr>
              <p:nvPr/>
            </p:nvSpPr>
            <p:spPr bwMode="auto">
              <a:xfrm>
                <a:off x="4032" y="3648"/>
                <a:ext cx="144" cy="96"/>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549" name="Rectangle 136"/>
              <p:cNvSpPr>
                <a:spLocks noChangeArrowheads="1"/>
              </p:cNvSpPr>
              <p:nvPr/>
            </p:nvSpPr>
            <p:spPr bwMode="auto">
              <a:xfrm>
                <a:off x="4032" y="3840"/>
                <a:ext cx="576" cy="96"/>
              </a:xfrm>
              <a:prstGeom prst="rect">
                <a:avLst/>
              </a:prstGeom>
              <a:gradFill rotWithShape="1">
                <a:gsLst>
                  <a:gs pos="0">
                    <a:srgbClr val="333333"/>
                  </a:gs>
                  <a:gs pos="50000">
                    <a:srgbClr val="C0C0C0"/>
                  </a:gs>
                  <a:gs pos="100000">
                    <a:srgbClr val="333333"/>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550" name="Rectangle 137"/>
              <p:cNvSpPr>
                <a:spLocks noChangeArrowheads="1"/>
              </p:cNvSpPr>
              <p:nvPr/>
            </p:nvSpPr>
            <p:spPr bwMode="auto">
              <a:xfrm>
                <a:off x="4224" y="3840"/>
                <a:ext cx="192" cy="96"/>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551" name="Rectangle 138" descr="Granite"/>
              <p:cNvSpPr>
                <a:spLocks noChangeArrowheads="1"/>
              </p:cNvSpPr>
              <p:nvPr/>
            </p:nvSpPr>
            <p:spPr bwMode="auto">
              <a:xfrm>
                <a:off x="4032" y="3744"/>
                <a:ext cx="240" cy="96"/>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552" name="Rectangle 139" descr="Granite"/>
              <p:cNvSpPr>
                <a:spLocks noChangeArrowheads="1"/>
              </p:cNvSpPr>
              <p:nvPr/>
            </p:nvSpPr>
            <p:spPr bwMode="auto">
              <a:xfrm>
                <a:off x="4464" y="3648"/>
                <a:ext cx="144" cy="96"/>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553" name="Rectangle 140" descr="Granite"/>
              <p:cNvSpPr>
                <a:spLocks noChangeArrowheads="1"/>
              </p:cNvSpPr>
              <p:nvPr/>
            </p:nvSpPr>
            <p:spPr bwMode="auto">
              <a:xfrm>
                <a:off x="4368" y="3744"/>
                <a:ext cx="240" cy="96"/>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554" name="Line 141"/>
              <p:cNvSpPr>
                <a:spLocks noChangeShapeType="1"/>
              </p:cNvSpPr>
              <p:nvPr/>
            </p:nvSpPr>
            <p:spPr bwMode="auto">
              <a:xfrm>
                <a:off x="4032" y="3840"/>
                <a:ext cx="57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2526" name="Group 142"/>
            <p:cNvGrpSpPr>
              <a:grpSpLocks/>
            </p:cNvGrpSpPr>
            <p:nvPr/>
          </p:nvGrpSpPr>
          <p:grpSpPr bwMode="auto">
            <a:xfrm>
              <a:off x="4608" y="1488"/>
              <a:ext cx="912" cy="432"/>
              <a:chOff x="4608" y="1632"/>
              <a:chExt cx="912" cy="432"/>
            </a:xfrm>
          </p:grpSpPr>
          <p:sp>
            <p:nvSpPr>
              <p:cNvPr id="192542" name="Text Box 143"/>
              <p:cNvSpPr txBox="1">
                <a:spLocks noChangeArrowheads="1"/>
              </p:cNvSpPr>
              <p:nvPr/>
            </p:nvSpPr>
            <p:spPr bwMode="auto">
              <a:xfrm>
                <a:off x="4752" y="1632"/>
                <a:ext cx="76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900" dirty="0">
                    <a:latin typeface="Arial" panose="020B0604020202020204" pitchFamily="34" charset="0"/>
                    <a:cs typeface="Arial" panose="020B0604020202020204" pitchFamily="34" charset="0"/>
                  </a:rPr>
                  <a:t>dielectric precursor</a:t>
                </a:r>
              </a:p>
            </p:txBody>
          </p:sp>
          <p:sp>
            <p:nvSpPr>
              <p:cNvPr id="192543" name="Line 144"/>
              <p:cNvSpPr>
                <a:spLocks noChangeShapeType="1"/>
              </p:cNvSpPr>
              <p:nvPr/>
            </p:nvSpPr>
            <p:spPr bwMode="auto">
              <a:xfrm flipH="1" flipV="1">
                <a:off x="4656" y="1920"/>
                <a:ext cx="96" cy="48"/>
              </a:xfrm>
              <a:prstGeom prst="line">
                <a:avLst/>
              </a:prstGeom>
              <a:noFill/>
              <a:ln w="1905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44" name="Text Box 145"/>
              <p:cNvSpPr txBox="1">
                <a:spLocks noChangeArrowheads="1"/>
              </p:cNvSpPr>
              <p:nvPr/>
            </p:nvSpPr>
            <p:spPr bwMode="auto">
              <a:xfrm>
                <a:off x="4752" y="1776"/>
                <a:ext cx="48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900">
                    <a:latin typeface="Arial" panose="020B0604020202020204" pitchFamily="34" charset="0"/>
                    <a:cs typeface="Arial" panose="020B0604020202020204" pitchFamily="34" charset="0"/>
                  </a:rPr>
                  <a:t>etch stop</a:t>
                </a:r>
              </a:p>
            </p:txBody>
          </p:sp>
          <p:sp>
            <p:nvSpPr>
              <p:cNvPr id="192545" name="Text Box 146"/>
              <p:cNvSpPr txBox="1">
                <a:spLocks noChangeArrowheads="1"/>
              </p:cNvSpPr>
              <p:nvPr/>
            </p:nvSpPr>
            <p:spPr bwMode="auto">
              <a:xfrm>
                <a:off x="4752" y="1920"/>
                <a:ext cx="43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900">
                    <a:latin typeface="Arial" panose="020B0604020202020204" pitchFamily="34" charset="0"/>
                    <a:cs typeface="Arial" panose="020B0604020202020204" pitchFamily="34" charset="0"/>
                  </a:rPr>
                  <a:t>substrate</a:t>
                </a:r>
              </a:p>
            </p:txBody>
          </p:sp>
          <p:sp>
            <p:nvSpPr>
              <p:cNvPr id="192546" name="Line 147"/>
              <p:cNvSpPr>
                <a:spLocks noChangeShapeType="1"/>
              </p:cNvSpPr>
              <p:nvPr/>
            </p:nvSpPr>
            <p:spPr bwMode="auto">
              <a:xfrm flipH="1" flipV="1">
                <a:off x="4656" y="1872"/>
                <a:ext cx="96" cy="0"/>
              </a:xfrm>
              <a:prstGeom prst="line">
                <a:avLst/>
              </a:prstGeom>
              <a:noFill/>
              <a:ln w="1905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47" name="Line 148"/>
              <p:cNvSpPr>
                <a:spLocks noChangeShapeType="1"/>
              </p:cNvSpPr>
              <p:nvPr/>
            </p:nvSpPr>
            <p:spPr bwMode="auto">
              <a:xfrm flipH="1">
                <a:off x="4608" y="1728"/>
                <a:ext cx="144" cy="48"/>
              </a:xfrm>
              <a:prstGeom prst="line">
                <a:avLst/>
              </a:prstGeom>
              <a:noFill/>
              <a:ln w="1905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2527" name="AutoShape 149"/>
            <p:cNvSpPr>
              <a:spLocks noChangeArrowheads="1"/>
            </p:cNvSpPr>
            <p:nvPr/>
          </p:nvSpPr>
          <p:spPr bwMode="auto">
            <a:xfrm>
              <a:off x="4896" y="3552"/>
              <a:ext cx="576" cy="336"/>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1000" b="1">
                  <a:latin typeface="Arial" panose="020B0604020202020204" pitchFamily="34" charset="0"/>
                  <a:cs typeface="Arial" panose="020B0604020202020204" pitchFamily="34" charset="0"/>
                </a:rPr>
                <a:t>Barrier</a:t>
              </a:r>
            </a:p>
            <a:p>
              <a:pPr algn="ctr" eaLnBrk="1" hangingPunct="1">
                <a:spcBef>
                  <a:spcPct val="0"/>
                </a:spcBef>
                <a:buClrTx/>
                <a:buSzTx/>
                <a:buFontTx/>
                <a:buNone/>
              </a:pPr>
              <a:r>
                <a:rPr lang="en-US" altLang="en-US" sz="1000" b="1">
                  <a:latin typeface="Arial" panose="020B0604020202020204" pitchFamily="34" charset="0"/>
                  <a:cs typeface="Arial" panose="020B0604020202020204" pitchFamily="34" charset="0"/>
                </a:rPr>
                <a:t>Cu metal</a:t>
              </a:r>
            </a:p>
            <a:p>
              <a:pPr algn="ctr" eaLnBrk="1" hangingPunct="1">
                <a:spcBef>
                  <a:spcPct val="0"/>
                </a:spcBef>
                <a:buClrTx/>
                <a:buSzTx/>
                <a:buFontTx/>
                <a:buNone/>
              </a:pPr>
              <a:r>
                <a:rPr lang="en-US" altLang="en-US" sz="1000" b="1">
                  <a:latin typeface="Arial" panose="020B0604020202020204" pitchFamily="34" charset="0"/>
                  <a:cs typeface="Arial" panose="020B0604020202020204" pitchFamily="34" charset="0"/>
                </a:rPr>
                <a:t>CMP</a:t>
              </a:r>
            </a:p>
          </p:txBody>
        </p:sp>
        <p:sp>
          <p:nvSpPr>
            <p:cNvPr id="192528" name="Line 150"/>
            <p:cNvSpPr>
              <a:spLocks noChangeShapeType="1"/>
            </p:cNvSpPr>
            <p:nvPr/>
          </p:nvSpPr>
          <p:spPr bwMode="auto">
            <a:xfrm>
              <a:off x="4704" y="3744"/>
              <a:ext cx="96" cy="0"/>
            </a:xfrm>
            <a:prstGeom prst="line">
              <a:avLst/>
            </a:prstGeom>
            <a:noFill/>
            <a:ln w="38100">
              <a:solidFill>
                <a:srgbClr val="FF66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29" name="Line 151"/>
            <p:cNvSpPr>
              <a:spLocks noChangeShapeType="1"/>
            </p:cNvSpPr>
            <p:nvPr/>
          </p:nvSpPr>
          <p:spPr bwMode="auto">
            <a:xfrm>
              <a:off x="4320" y="3504"/>
              <a:ext cx="0" cy="96"/>
            </a:xfrm>
            <a:prstGeom prst="line">
              <a:avLst/>
            </a:prstGeom>
            <a:noFill/>
            <a:ln w="38100">
              <a:solidFill>
                <a:srgbClr val="FF66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30" name="Line 152"/>
            <p:cNvSpPr>
              <a:spLocks noChangeShapeType="1"/>
            </p:cNvSpPr>
            <p:nvPr/>
          </p:nvSpPr>
          <p:spPr bwMode="auto">
            <a:xfrm>
              <a:off x="4320" y="2832"/>
              <a:ext cx="0" cy="96"/>
            </a:xfrm>
            <a:prstGeom prst="line">
              <a:avLst/>
            </a:prstGeom>
            <a:noFill/>
            <a:ln w="38100">
              <a:solidFill>
                <a:srgbClr val="FF66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31" name="Line 153"/>
            <p:cNvSpPr>
              <a:spLocks noChangeShapeType="1"/>
            </p:cNvSpPr>
            <p:nvPr/>
          </p:nvSpPr>
          <p:spPr bwMode="auto">
            <a:xfrm>
              <a:off x="4320" y="2064"/>
              <a:ext cx="0" cy="96"/>
            </a:xfrm>
            <a:prstGeom prst="line">
              <a:avLst/>
            </a:prstGeom>
            <a:noFill/>
            <a:ln w="38100">
              <a:solidFill>
                <a:srgbClr val="FF66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92532" name="Group 154"/>
            <p:cNvGrpSpPr>
              <a:grpSpLocks/>
            </p:cNvGrpSpPr>
            <p:nvPr/>
          </p:nvGrpSpPr>
          <p:grpSpPr bwMode="auto">
            <a:xfrm>
              <a:off x="4032" y="1344"/>
              <a:ext cx="576" cy="480"/>
              <a:chOff x="4032" y="1344"/>
              <a:chExt cx="576" cy="480"/>
            </a:xfrm>
          </p:grpSpPr>
          <p:sp>
            <p:nvSpPr>
              <p:cNvPr id="192533" name="AutoShape 155"/>
              <p:cNvSpPr>
                <a:spLocks noChangeArrowheads="1"/>
              </p:cNvSpPr>
              <p:nvPr/>
            </p:nvSpPr>
            <p:spPr bwMode="auto">
              <a:xfrm>
                <a:off x="4080" y="1632"/>
                <a:ext cx="480"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63 h 21600"/>
                </a:gdLst>
                <a:ahLst/>
                <a:cxnLst>
                  <a:cxn ang="T8">
                    <a:pos x="T0" y="T1"/>
                  </a:cxn>
                  <a:cxn ang="T9">
                    <a:pos x="T2" y="T3"/>
                  </a:cxn>
                  <a:cxn ang="T10">
                    <a:pos x="T4" y="T5"/>
                  </a:cxn>
                  <a:cxn ang="T11">
                    <a:pos x="T6" y="T7"/>
                  </a:cxn>
                </a:cxnLst>
                <a:rect l="T12" t="T13" r="T14" b="T15"/>
                <a:pathLst>
                  <a:path w="21600" h="21600">
                    <a:moveTo>
                      <a:pt x="10555" y="10800"/>
                    </a:moveTo>
                    <a:cubicBezTo>
                      <a:pt x="10555" y="10664"/>
                      <a:pt x="10664" y="10555"/>
                      <a:pt x="10800" y="10555"/>
                    </a:cubicBezTo>
                    <a:cubicBezTo>
                      <a:pt x="10935" y="10554"/>
                      <a:pt x="11044" y="10664"/>
                      <a:pt x="11045" y="10799"/>
                    </a:cubicBezTo>
                    <a:lnTo>
                      <a:pt x="21600" y="10800"/>
                    </a:lnTo>
                    <a:cubicBezTo>
                      <a:pt x="21600" y="4835"/>
                      <a:pt x="16764" y="0"/>
                      <a:pt x="10800" y="0"/>
                    </a:cubicBezTo>
                    <a:cubicBezTo>
                      <a:pt x="4835" y="0"/>
                      <a:pt x="0" y="4835"/>
                      <a:pt x="0" y="10800"/>
                    </a:cubicBezTo>
                    <a:lnTo>
                      <a:pt x="10555" y="10800"/>
                    </a:lnTo>
                    <a:close/>
                  </a:path>
                </a:pathLst>
              </a:cu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34" name="Rectangle 156"/>
              <p:cNvSpPr>
                <a:spLocks noChangeArrowheads="1"/>
              </p:cNvSpPr>
              <p:nvPr/>
            </p:nvSpPr>
            <p:spPr bwMode="auto">
              <a:xfrm>
                <a:off x="4032" y="1728"/>
                <a:ext cx="576" cy="96"/>
              </a:xfrm>
              <a:prstGeom prst="rect">
                <a:avLst/>
              </a:prstGeom>
              <a:gradFill rotWithShape="1">
                <a:gsLst>
                  <a:gs pos="0">
                    <a:srgbClr val="333333"/>
                  </a:gs>
                  <a:gs pos="50000">
                    <a:srgbClr val="C0C0C0"/>
                  </a:gs>
                  <a:gs pos="100000">
                    <a:srgbClr val="333333"/>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535" name="Rectangle 157"/>
              <p:cNvSpPr>
                <a:spLocks noChangeArrowheads="1"/>
              </p:cNvSpPr>
              <p:nvPr/>
            </p:nvSpPr>
            <p:spPr bwMode="auto">
              <a:xfrm>
                <a:off x="4224" y="1728"/>
                <a:ext cx="192" cy="96"/>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536" name="Line 158"/>
              <p:cNvSpPr>
                <a:spLocks noChangeShapeType="1"/>
              </p:cNvSpPr>
              <p:nvPr/>
            </p:nvSpPr>
            <p:spPr bwMode="auto">
              <a:xfrm>
                <a:off x="4032" y="1728"/>
                <a:ext cx="576" cy="0"/>
              </a:xfrm>
              <a:prstGeom prst="line">
                <a:avLst/>
              </a:prstGeom>
              <a:noFill/>
              <a:ln w="190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37" name="Rectangle 159"/>
              <p:cNvSpPr>
                <a:spLocks noChangeArrowheads="1"/>
              </p:cNvSpPr>
              <p:nvPr/>
            </p:nvSpPr>
            <p:spPr bwMode="auto">
              <a:xfrm>
                <a:off x="4032" y="1344"/>
                <a:ext cx="576" cy="240"/>
              </a:xfrm>
              <a:prstGeom prst="rect">
                <a:avLst/>
              </a:prstGeom>
              <a:gradFill rotWithShape="1">
                <a:gsLst>
                  <a:gs pos="0">
                    <a:srgbClr val="333333"/>
                  </a:gs>
                  <a:gs pos="50000">
                    <a:srgbClr val="C0C0C0"/>
                  </a:gs>
                  <a:gs pos="100000">
                    <a:srgbClr val="333333"/>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538" name="Rectangle 160"/>
              <p:cNvSpPr>
                <a:spLocks noChangeArrowheads="1"/>
              </p:cNvSpPr>
              <p:nvPr/>
            </p:nvSpPr>
            <p:spPr bwMode="auto">
              <a:xfrm>
                <a:off x="4032" y="1392"/>
                <a:ext cx="144"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539" name="Rectangle 161"/>
              <p:cNvSpPr>
                <a:spLocks noChangeArrowheads="1"/>
              </p:cNvSpPr>
              <p:nvPr/>
            </p:nvSpPr>
            <p:spPr bwMode="auto">
              <a:xfrm>
                <a:off x="4032" y="1488"/>
                <a:ext cx="240"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540" name="Rectangle 162"/>
              <p:cNvSpPr>
                <a:spLocks noChangeArrowheads="1"/>
              </p:cNvSpPr>
              <p:nvPr/>
            </p:nvSpPr>
            <p:spPr bwMode="auto">
              <a:xfrm>
                <a:off x="4464" y="1392"/>
                <a:ext cx="144"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sp>
            <p:nvSpPr>
              <p:cNvPr id="192541" name="Rectangle 163"/>
              <p:cNvSpPr>
                <a:spLocks noChangeArrowheads="1"/>
              </p:cNvSpPr>
              <p:nvPr/>
            </p:nvSpPr>
            <p:spPr bwMode="auto">
              <a:xfrm>
                <a:off x="4368" y="1488"/>
                <a:ext cx="240"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30000"/>
                  </a:spcBef>
                  <a:buClrTx/>
                  <a:buSzTx/>
                  <a:buFontTx/>
                  <a:buNone/>
                </a:pPr>
                <a:endParaRPr lang="en-US" altLang="en-US" sz="2400">
                  <a:solidFill>
                    <a:srgbClr val="000000"/>
                  </a:solidFill>
                </a:endParaRPr>
              </a:p>
            </p:txBody>
          </p:sp>
        </p:grpSp>
      </p:grpSp>
      <p:sp>
        <p:nvSpPr>
          <p:cNvPr id="3" name="Rectangle 2"/>
          <p:cNvSpPr/>
          <p:nvPr/>
        </p:nvSpPr>
        <p:spPr>
          <a:xfrm>
            <a:off x="-25021" y="6061130"/>
            <a:ext cx="5031581" cy="400110"/>
          </a:xfrm>
          <a:prstGeom prst="rect">
            <a:avLst/>
          </a:prstGeom>
        </p:spPr>
        <p:txBody>
          <a:bodyPr wrap="square">
            <a:spAutoFit/>
          </a:bodyPr>
          <a:lstStyle/>
          <a:p>
            <a:pPr algn="ctr">
              <a:spcBef>
                <a:spcPct val="0"/>
              </a:spcBef>
            </a:pPr>
            <a:r>
              <a:rPr lang="en-US" altLang="en-US" sz="2000" b="1" dirty="0" smtClean="0">
                <a:latin typeface="Arial" panose="020B0604020202020204" pitchFamily="34" charset="0"/>
                <a:cs typeface="Arial" panose="020B0604020202020204" pitchFamily="34" charset="0"/>
              </a:rPr>
              <a:t>184 steps for 8 levels of Cu</a:t>
            </a:r>
            <a:endParaRPr lang="en-US" altLang="en-US" sz="2000" b="1" dirty="0">
              <a:latin typeface="Arial" panose="020B0604020202020204" pitchFamily="34" charset="0"/>
              <a:cs typeface="Arial" panose="020B0604020202020204" pitchFamily="34" charset="0"/>
            </a:endParaRPr>
          </a:p>
        </p:txBody>
      </p:sp>
      <p:sp>
        <p:nvSpPr>
          <p:cNvPr id="166" name="Rectangle 165"/>
          <p:cNvSpPr/>
          <p:nvPr/>
        </p:nvSpPr>
        <p:spPr>
          <a:xfrm>
            <a:off x="5297214" y="6101171"/>
            <a:ext cx="2969172" cy="400110"/>
          </a:xfrm>
          <a:prstGeom prst="rect">
            <a:avLst/>
          </a:prstGeom>
        </p:spPr>
        <p:txBody>
          <a:bodyPr wrap="square">
            <a:spAutoFit/>
          </a:bodyPr>
          <a:lstStyle/>
          <a:p>
            <a:pPr algn="ctr">
              <a:spcBef>
                <a:spcPct val="0"/>
              </a:spcBef>
            </a:pPr>
            <a:r>
              <a:rPr lang="en-US" altLang="en-US" sz="2000" b="1" dirty="0" smtClean="0">
                <a:latin typeface="Arial" panose="020B0604020202020204" pitchFamily="34" charset="0"/>
                <a:cs typeface="Arial" panose="020B0604020202020204" pitchFamily="34" charset="0"/>
              </a:rPr>
              <a:t>72 steps for 8 levels</a:t>
            </a:r>
            <a:endParaRPr lang="en-US" altLang="en-US" sz="2000" b="1" dirty="0">
              <a:latin typeface="Arial" panose="020B0604020202020204" pitchFamily="34" charset="0"/>
              <a:cs typeface="Arial" panose="020B0604020202020204" pitchFamily="34" charset="0"/>
            </a:endParaRPr>
          </a:p>
        </p:txBody>
      </p:sp>
      <p:sp>
        <p:nvSpPr>
          <p:cNvPr id="2" name="Rectangle 1"/>
          <p:cNvSpPr/>
          <p:nvPr/>
        </p:nvSpPr>
        <p:spPr>
          <a:xfrm>
            <a:off x="1828800" y="1552549"/>
            <a:ext cx="1489510" cy="230832"/>
          </a:xfrm>
          <a:prstGeom prst="rect">
            <a:avLst/>
          </a:prstGeom>
        </p:spPr>
        <p:txBody>
          <a:bodyPr wrap="none">
            <a:spAutoFit/>
          </a:bodyPr>
          <a:lstStyle/>
          <a:p>
            <a:pPr lvl="0">
              <a:spcBef>
                <a:spcPct val="50000"/>
              </a:spcBef>
            </a:pPr>
            <a:r>
              <a:rPr lang="en-US" altLang="en-US" sz="900" dirty="0" smtClean="0">
                <a:solidFill>
                  <a:srgbClr val="000000"/>
                </a:solidFill>
                <a:cs typeface="Arial" panose="020B0604020202020204" pitchFamily="34" charset="0"/>
              </a:rPr>
              <a:t>ILD = inter layer dielectric</a:t>
            </a:r>
            <a:endParaRPr lang="en-US" altLang="en-US" sz="900" dirty="0">
              <a:solidFill>
                <a:srgbClr val="000000"/>
              </a:solidFill>
              <a:cs typeface="Arial" panose="020B0604020202020204" pitchFamily="34" charset="0"/>
            </a:endParaRPr>
          </a:p>
        </p:txBody>
      </p:sp>
    </p:spTree>
    <p:extLst>
      <p:ext uri="{BB962C8B-B14F-4D97-AF65-F5344CB8AC3E}">
        <p14:creationId xmlns:p14="http://schemas.microsoft.com/office/powerpoint/2010/main" val="1517132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04800" y="236538"/>
            <a:ext cx="8534400" cy="841624"/>
          </a:xfrm>
        </p:spPr>
        <p:txBody>
          <a:bodyPr>
            <a:normAutofit fontScale="90000"/>
          </a:bodyPr>
          <a:lstStyle/>
          <a:p>
            <a:pPr eaLnBrk="1" hangingPunct="1"/>
            <a:r>
              <a:rPr lang="en-US" altLang="en-US" dirty="0" smtClean="0"/>
              <a:t>Reverse Tone Etch Process: “S-FIL/R”</a:t>
            </a:r>
            <a:br>
              <a:rPr lang="en-US" altLang="en-US" dirty="0" smtClean="0"/>
            </a:br>
            <a:r>
              <a:rPr lang="en-US" altLang="en-US" sz="2400" dirty="0" smtClean="0"/>
              <a:t>(Lower aspect ratio features, thick residual layer, topography)</a:t>
            </a:r>
          </a:p>
        </p:txBody>
      </p:sp>
      <p:grpSp>
        <p:nvGrpSpPr>
          <p:cNvPr id="41987" name="Group 3"/>
          <p:cNvGrpSpPr>
            <a:grpSpLocks/>
          </p:cNvGrpSpPr>
          <p:nvPr/>
        </p:nvGrpSpPr>
        <p:grpSpPr bwMode="auto">
          <a:xfrm>
            <a:off x="284813" y="1371600"/>
            <a:ext cx="6630987" cy="4521200"/>
            <a:chOff x="1604" y="1716"/>
            <a:chExt cx="9196" cy="6160"/>
          </a:xfrm>
        </p:grpSpPr>
        <p:sp>
          <p:nvSpPr>
            <p:cNvPr id="41988" name="Text Box 4"/>
            <p:cNvSpPr txBox="1">
              <a:spLocks noChangeArrowheads="1"/>
            </p:cNvSpPr>
            <p:nvPr/>
          </p:nvSpPr>
          <p:spPr bwMode="auto">
            <a:xfrm>
              <a:off x="7293" y="3273"/>
              <a:ext cx="2212" cy="7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44769" tIns="22384" rIns="44769" bIns="22384"/>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300" dirty="0" smtClean="0">
                  <a:solidFill>
                    <a:srgbClr val="000000"/>
                  </a:solidFill>
                  <a:latin typeface="Arial" panose="020B0604020202020204" pitchFamily="34" charset="0"/>
                </a:rPr>
                <a:t>thick </a:t>
              </a:r>
              <a:r>
                <a:rPr lang="en-US" altLang="en-US" sz="1300" dirty="0">
                  <a:solidFill>
                    <a:srgbClr val="000000"/>
                  </a:solidFill>
                  <a:latin typeface="Arial" panose="020B0604020202020204" pitchFamily="34" charset="0"/>
                </a:rPr>
                <a:t>residual </a:t>
              </a:r>
              <a:r>
                <a:rPr lang="en-US" altLang="en-US" sz="1300" dirty="0" smtClean="0">
                  <a:solidFill>
                    <a:srgbClr val="000000"/>
                  </a:solidFill>
                  <a:latin typeface="Arial" panose="020B0604020202020204" pitchFamily="34" charset="0"/>
                </a:rPr>
                <a:t>layer of organic material</a:t>
              </a:r>
              <a:endParaRPr lang="en-US" altLang="en-US" sz="1300" dirty="0"/>
            </a:p>
          </p:txBody>
        </p:sp>
        <p:sp>
          <p:nvSpPr>
            <p:cNvPr id="41989" name="Text Box 5"/>
            <p:cNvSpPr txBox="1">
              <a:spLocks noChangeArrowheads="1"/>
            </p:cNvSpPr>
            <p:nvPr/>
          </p:nvSpPr>
          <p:spPr bwMode="auto">
            <a:xfrm>
              <a:off x="2296" y="4911"/>
              <a:ext cx="4179" cy="5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2179" tIns="31090" rIns="62179" bIns="31090"/>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l" eaLnBrk="1" hangingPunct="1"/>
              <a:endParaRPr lang="en-US" altLang="en-US" sz="1300"/>
            </a:p>
          </p:txBody>
        </p:sp>
        <p:sp>
          <p:nvSpPr>
            <p:cNvPr id="41990" name="Freeform 6"/>
            <p:cNvSpPr>
              <a:spLocks/>
            </p:cNvSpPr>
            <p:nvPr/>
          </p:nvSpPr>
          <p:spPr bwMode="auto">
            <a:xfrm>
              <a:off x="1767" y="2535"/>
              <a:ext cx="5174" cy="82"/>
            </a:xfrm>
            <a:custGeom>
              <a:avLst/>
              <a:gdLst>
                <a:gd name="T0" fmla="*/ 0 w 3024"/>
                <a:gd name="T1" fmla="*/ 76 h 64"/>
                <a:gd name="T2" fmla="*/ 144739 w 3024"/>
                <a:gd name="T3" fmla="*/ 76 h 64"/>
                <a:gd name="T4" fmla="*/ 229228 w 3024"/>
                <a:gd name="T5" fmla="*/ 519 h 64"/>
                <a:gd name="T6" fmla="*/ 380008 w 3024"/>
                <a:gd name="T7" fmla="*/ 519 h 64"/>
                <a:gd name="T8" fmla="*/ 0 60000 65536"/>
                <a:gd name="T9" fmla="*/ 0 60000 65536"/>
                <a:gd name="T10" fmla="*/ 0 60000 65536"/>
                <a:gd name="T11" fmla="*/ 0 60000 65536"/>
                <a:gd name="T12" fmla="*/ 0 w 3024"/>
                <a:gd name="T13" fmla="*/ 0 h 64"/>
                <a:gd name="T14" fmla="*/ 3024 w 3024"/>
                <a:gd name="T15" fmla="*/ 64 h 64"/>
              </a:gdLst>
              <a:ahLst/>
              <a:cxnLst>
                <a:cxn ang="T8">
                  <a:pos x="T0" y="T1"/>
                </a:cxn>
                <a:cxn ang="T9">
                  <a:pos x="T2" y="T3"/>
                </a:cxn>
                <a:cxn ang="T10">
                  <a:pos x="T4" y="T5"/>
                </a:cxn>
                <a:cxn ang="T11">
                  <a:pos x="T6" y="T7"/>
                </a:cxn>
              </a:cxnLst>
              <a:rect l="T12" t="T13" r="T14" b="T15"/>
              <a:pathLst>
                <a:path w="3024" h="64">
                  <a:moveTo>
                    <a:pt x="0" y="8"/>
                  </a:moveTo>
                  <a:cubicBezTo>
                    <a:pt x="424" y="4"/>
                    <a:pt x="848" y="0"/>
                    <a:pt x="1152" y="8"/>
                  </a:cubicBezTo>
                  <a:cubicBezTo>
                    <a:pt x="1456" y="16"/>
                    <a:pt x="1512" y="48"/>
                    <a:pt x="1824" y="56"/>
                  </a:cubicBezTo>
                  <a:cubicBezTo>
                    <a:pt x="2136" y="64"/>
                    <a:pt x="2580" y="60"/>
                    <a:pt x="3024" y="56"/>
                  </a:cubicBezTo>
                </a:path>
              </a:pathLst>
            </a:custGeom>
            <a:noFill/>
            <a:ln w="355600" cap="flat" cmpd="sng">
              <a:solidFill>
                <a:srgbClr val="0066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991" name="Rectangle 7"/>
            <p:cNvSpPr>
              <a:spLocks noChangeArrowheads="1"/>
            </p:cNvSpPr>
            <p:nvPr/>
          </p:nvSpPr>
          <p:spPr bwMode="auto">
            <a:xfrm>
              <a:off x="1917" y="2698"/>
              <a:ext cx="4802" cy="58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pSp>
          <p:nvGrpSpPr>
            <p:cNvPr id="41992" name="Group 8"/>
            <p:cNvGrpSpPr>
              <a:grpSpLocks/>
            </p:cNvGrpSpPr>
            <p:nvPr/>
          </p:nvGrpSpPr>
          <p:grpSpPr bwMode="auto">
            <a:xfrm>
              <a:off x="2131" y="2524"/>
              <a:ext cx="4342" cy="519"/>
              <a:chOff x="1058" y="1267"/>
              <a:chExt cx="2077" cy="91"/>
            </a:xfrm>
          </p:grpSpPr>
          <p:grpSp>
            <p:nvGrpSpPr>
              <p:cNvPr id="42072" name="Group 9"/>
              <p:cNvGrpSpPr>
                <a:grpSpLocks/>
              </p:cNvGrpSpPr>
              <p:nvPr/>
            </p:nvGrpSpPr>
            <p:grpSpPr bwMode="auto">
              <a:xfrm>
                <a:off x="1058" y="1281"/>
                <a:ext cx="209" cy="57"/>
                <a:chOff x="2361" y="1843"/>
                <a:chExt cx="109" cy="43"/>
              </a:xfrm>
            </p:grpSpPr>
            <p:sp>
              <p:nvSpPr>
                <p:cNvPr id="42082" name="Rectangle 10"/>
                <p:cNvSpPr>
                  <a:spLocks noChangeArrowheads="1"/>
                </p:cNvSpPr>
                <p:nvPr/>
              </p:nvSpPr>
              <p:spPr bwMode="auto">
                <a:xfrm>
                  <a:off x="2361" y="1843"/>
                  <a:ext cx="109" cy="43"/>
                </a:xfrm>
                <a:prstGeom prst="rect">
                  <a:avLst/>
                </a:prstGeom>
                <a:solidFill>
                  <a:srgbClr val="0066FF"/>
                </a:solidFill>
                <a:ln w="9525">
                  <a:solidFill>
                    <a:srgbClr val="0066FF"/>
                  </a:solidFill>
                  <a:miter lim="800000"/>
                  <a:headEnd/>
                  <a:tailEnd/>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2083" name="Rectangle 11"/>
                <p:cNvSpPr>
                  <a:spLocks noChangeArrowheads="1"/>
                </p:cNvSpPr>
                <p:nvPr/>
              </p:nvSpPr>
              <p:spPr bwMode="auto">
                <a:xfrm>
                  <a:off x="2361" y="1843"/>
                  <a:ext cx="109" cy="43"/>
                </a:xfrm>
                <a:prstGeom prst="rect">
                  <a:avLst/>
                </a:prstGeom>
                <a:solidFill>
                  <a:srgbClr val="0066FF"/>
                </a:solidFill>
                <a:ln w="12700" cap="rnd">
                  <a:solidFill>
                    <a:srgbClr val="0066FF"/>
                  </a:solidFill>
                  <a:miter lim="800000"/>
                  <a:headEnd/>
                  <a:tailEnd/>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pSp>
          <p:grpSp>
            <p:nvGrpSpPr>
              <p:cNvPr id="42073" name="Group 12"/>
              <p:cNvGrpSpPr>
                <a:grpSpLocks/>
              </p:cNvGrpSpPr>
              <p:nvPr/>
            </p:nvGrpSpPr>
            <p:grpSpPr bwMode="auto">
              <a:xfrm>
                <a:off x="1434" y="1267"/>
                <a:ext cx="239" cy="73"/>
                <a:chOff x="2559" y="1843"/>
                <a:chExt cx="109" cy="43"/>
              </a:xfrm>
            </p:grpSpPr>
            <p:sp>
              <p:nvSpPr>
                <p:cNvPr id="42080" name="Rectangle 13"/>
                <p:cNvSpPr>
                  <a:spLocks noChangeArrowheads="1"/>
                </p:cNvSpPr>
                <p:nvPr/>
              </p:nvSpPr>
              <p:spPr bwMode="auto">
                <a:xfrm>
                  <a:off x="2559" y="1843"/>
                  <a:ext cx="109" cy="43"/>
                </a:xfrm>
                <a:prstGeom prst="rect">
                  <a:avLst/>
                </a:prstGeom>
                <a:solidFill>
                  <a:srgbClr val="0066FF"/>
                </a:solidFill>
                <a:ln w="9525">
                  <a:solidFill>
                    <a:srgbClr val="0066FF"/>
                  </a:solidFill>
                  <a:miter lim="800000"/>
                  <a:headEnd/>
                  <a:tailEnd/>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2081" name="Rectangle 14"/>
                <p:cNvSpPr>
                  <a:spLocks noChangeArrowheads="1"/>
                </p:cNvSpPr>
                <p:nvPr/>
              </p:nvSpPr>
              <p:spPr bwMode="auto">
                <a:xfrm>
                  <a:off x="2559" y="1843"/>
                  <a:ext cx="109" cy="43"/>
                </a:xfrm>
                <a:prstGeom prst="rect">
                  <a:avLst/>
                </a:prstGeom>
                <a:solidFill>
                  <a:srgbClr val="0066FF"/>
                </a:solidFill>
                <a:ln w="12700" cap="rnd">
                  <a:solidFill>
                    <a:srgbClr val="0066FF"/>
                  </a:solidFill>
                  <a:miter lim="800000"/>
                  <a:headEnd/>
                  <a:tailEnd/>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pSp>
          <p:grpSp>
            <p:nvGrpSpPr>
              <p:cNvPr id="42074" name="Group 15"/>
              <p:cNvGrpSpPr>
                <a:grpSpLocks/>
              </p:cNvGrpSpPr>
              <p:nvPr/>
            </p:nvGrpSpPr>
            <p:grpSpPr bwMode="auto">
              <a:xfrm>
                <a:off x="2540" y="1276"/>
                <a:ext cx="234" cy="82"/>
                <a:chOff x="3151" y="1843"/>
                <a:chExt cx="109" cy="43"/>
              </a:xfrm>
            </p:grpSpPr>
            <p:sp>
              <p:nvSpPr>
                <p:cNvPr id="42078" name="Rectangle 16"/>
                <p:cNvSpPr>
                  <a:spLocks noChangeArrowheads="1"/>
                </p:cNvSpPr>
                <p:nvPr/>
              </p:nvSpPr>
              <p:spPr bwMode="auto">
                <a:xfrm>
                  <a:off x="3151" y="1843"/>
                  <a:ext cx="109" cy="43"/>
                </a:xfrm>
                <a:prstGeom prst="rect">
                  <a:avLst/>
                </a:prstGeom>
                <a:solidFill>
                  <a:srgbClr val="0066FF"/>
                </a:solidFill>
                <a:ln w="9525">
                  <a:solidFill>
                    <a:srgbClr val="0066FF"/>
                  </a:solidFill>
                  <a:miter lim="800000"/>
                  <a:headEnd/>
                  <a:tailEnd/>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2079" name="Rectangle 17"/>
                <p:cNvSpPr>
                  <a:spLocks noChangeArrowheads="1"/>
                </p:cNvSpPr>
                <p:nvPr/>
              </p:nvSpPr>
              <p:spPr bwMode="auto">
                <a:xfrm>
                  <a:off x="3151" y="1843"/>
                  <a:ext cx="109" cy="43"/>
                </a:xfrm>
                <a:prstGeom prst="rect">
                  <a:avLst/>
                </a:prstGeom>
                <a:solidFill>
                  <a:srgbClr val="0066FF"/>
                </a:solidFill>
                <a:ln w="12700" cap="rnd">
                  <a:solidFill>
                    <a:srgbClr val="0066FF"/>
                  </a:solidFill>
                  <a:miter lim="800000"/>
                  <a:headEnd/>
                  <a:tailEnd/>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pSp>
          <p:grpSp>
            <p:nvGrpSpPr>
              <p:cNvPr id="42075" name="Group 18"/>
              <p:cNvGrpSpPr>
                <a:grpSpLocks/>
              </p:cNvGrpSpPr>
              <p:nvPr/>
            </p:nvGrpSpPr>
            <p:grpSpPr bwMode="auto">
              <a:xfrm>
                <a:off x="2944" y="1288"/>
                <a:ext cx="191" cy="70"/>
                <a:chOff x="3349" y="1843"/>
                <a:chExt cx="109" cy="43"/>
              </a:xfrm>
            </p:grpSpPr>
            <p:sp>
              <p:nvSpPr>
                <p:cNvPr id="42076" name="Rectangle 19"/>
                <p:cNvSpPr>
                  <a:spLocks noChangeArrowheads="1"/>
                </p:cNvSpPr>
                <p:nvPr/>
              </p:nvSpPr>
              <p:spPr bwMode="auto">
                <a:xfrm>
                  <a:off x="3349" y="1843"/>
                  <a:ext cx="109" cy="43"/>
                </a:xfrm>
                <a:prstGeom prst="rect">
                  <a:avLst/>
                </a:prstGeom>
                <a:solidFill>
                  <a:srgbClr val="0066FF"/>
                </a:solidFill>
                <a:ln w="9525">
                  <a:solidFill>
                    <a:srgbClr val="0066FF"/>
                  </a:solidFill>
                  <a:miter lim="800000"/>
                  <a:headEnd/>
                  <a:tailEnd/>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2077" name="Rectangle 20"/>
                <p:cNvSpPr>
                  <a:spLocks noChangeArrowheads="1"/>
                </p:cNvSpPr>
                <p:nvPr/>
              </p:nvSpPr>
              <p:spPr bwMode="auto">
                <a:xfrm>
                  <a:off x="3349" y="1843"/>
                  <a:ext cx="109" cy="43"/>
                </a:xfrm>
                <a:prstGeom prst="rect">
                  <a:avLst/>
                </a:prstGeom>
                <a:solidFill>
                  <a:srgbClr val="0066FF"/>
                </a:solidFill>
                <a:ln w="12700" cap="rnd">
                  <a:solidFill>
                    <a:srgbClr val="0066FF"/>
                  </a:solidFill>
                  <a:miter lim="800000"/>
                  <a:headEnd/>
                  <a:tailEnd/>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pSp>
        </p:grpSp>
        <p:sp>
          <p:nvSpPr>
            <p:cNvPr id="41993" name="Rectangle 21"/>
            <p:cNvSpPr>
              <a:spLocks noChangeArrowheads="1"/>
            </p:cNvSpPr>
            <p:nvPr/>
          </p:nvSpPr>
          <p:spPr bwMode="auto">
            <a:xfrm>
              <a:off x="4439" y="2580"/>
              <a:ext cx="2308" cy="94"/>
            </a:xfrm>
            <a:prstGeom prst="rect">
              <a:avLst/>
            </a:prstGeom>
            <a:solidFill>
              <a:srgbClr val="0066FF"/>
            </a:solidFill>
            <a:ln w="12700">
              <a:solidFill>
                <a:srgbClr val="0066FF"/>
              </a:solidFill>
              <a:miter lim="800000"/>
              <a:headEnd type="none" w="sm" len="sm"/>
              <a:tailEnd type="none" w="sm" len="sm"/>
            </a:ln>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pSp>
          <p:nvGrpSpPr>
            <p:cNvPr id="41994" name="Group 22"/>
            <p:cNvGrpSpPr>
              <a:grpSpLocks/>
            </p:cNvGrpSpPr>
            <p:nvPr/>
          </p:nvGrpSpPr>
          <p:grpSpPr bwMode="auto">
            <a:xfrm>
              <a:off x="1660" y="3108"/>
              <a:ext cx="5244" cy="1513"/>
              <a:chOff x="1220" y="8430"/>
              <a:chExt cx="6281" cy="1390"/>
            </a:xfrm>
          </p:grpSpPr>
          <p:sp>
            <p:nvSpPr>
              <p:cNvPr id="42066" name="Rectangle 23"/>
              <p:cNvSpPr>
                <a:spLocks noChangeArrowheads="1"/>
              </p:cNvSpPr>
              <p:nvPr/>
            </p:nvSpPr>
            <p:spPr bwMode="auto">
              <a:xfrm>
                <a:off x="4327" y="8460"/>
                <a:ext cx="191" cy="365"/>
              </a:xfrm>
              <a:prstGeom prst="rect">
                <a:avLst/>
              </a:prstGeom>
              <a:solidFill>
                <a:srgbClr val="000000"/>
              </a:solidFill>
              <a:ln w="12700">
                <a:solidFill>
                  <a:srgbClr val="000000"/>
                </a:solidFill>
                <a:miter lim="800000"/>
                <a:headEnd type="none" w="sm" len="sm"/>
                <a:tailEnd type="none" w="sm" len="sm"/>
              </a:ln>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2067" name="Rectangle 24"/>
              <p:cNvSpPr>
                <a:spLocks noChangeArrowheads="1"/>
              </p:cNvSpPr>
              <p:nvPr/>
            </p:nvSpPr>
            <p:spPr bwMode="auto">
              <a:xfrm>
                <a:off x="4651" y="8475"/>
                <a:ext cx="341" cy="365"/>
              </a:xfrm>
              <a:prstGeom prst="rect">
                <a:avLst/>
              </a:prstGeom>
              <a:solidFill>
                <a:srgbClr val="000000"/>
              </a:solidFill>
              <a:ln w="12700">
                <a:solidFill>
                  <a:srgbClr val="000000"/>
                </a:solidFill>
                <a:miter lim="800000"/>
                <a:headEnd type="none" w="sm" len="sm"/>
                <a:tailEnd type="none" w="sm" len="sm"/>
              </a:ln>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2068" name="Rectangle 25"/>
              <p:cNvSpPr>
                <a:spLocks noChangeArrowheads="1"/>
              </p:cNvSpPr>
              <p:nvPr/>
            </p:nvSpPr>
            <p:spPr bwMode="auto">
              <a:xfrm>
                <a:off x="6978" y="8445"/>
                <a:ext cx="311" cy="365"/>
              </a:xfrm>
              <a:prstGeom prst="rect">
                <a:avLst/>
              </a:prstGeom>
              <a:solidFill>
                <a:srgbClr val="000000"/>
              </a:solidFill>
              <a:ln w="12700">
                <a:solidFill>
                  <a:srgbClr val="000000"/>
                </a:solidFill>
                <a:miter lim="800000"/>
                <a:headEnd type="none" w="sm" len="sm"/>
                <a:tailEnd type="none" w="sm" len="sm"/>
              </a:ln>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2069" name="Freeform 26"/>
              <p:cNvSpPr>
                <a:spLocks/>
              </p:cNvSpPr>
              <p:nvPr/>
            </p:nvSpPr>
            <p:spPr bwMode="auto">
              <a:xfrm>
                <a:off x="5566" y="8430"/>
                <a:ext cx="1080" cy="450"/>
              </a:xfrm>
              <a:custGeom>
                <a:avLst/>
                <a:gdLst>
                  <a:gd name="T0" fmla="*/ 0 w 1575"/>
                  <a:gd name="T1" fmla="*/ 450 h 450"/>
                  <a:gd name="T2" fmla="*/ 0 w 1575"/>
                  <a:gd name="T3" fmla="*/ 165 h 450"/>
                  <a:gd name="T4" fmla="*/ 16 w 1575"/>
                  <a:gd name="T5" fmla="*/ 165 h 450"/>
                  <a:gd name="T6" fmla="*/ 16 w 1575"/>
                  <a:gd name="T7" fmla="*/ 0 h 450"/>
                  <a:gd name="T8" fmla="*/ 34 w 1575"/>
                  <a:gd name="T9" fmla="*/ 0 h 450"/>
                  <a:gd name="T10" fmla="*/ 34 w 1575"/>
                  <a:gd name="T11" fmla="*/ 150 h 450"/>
                  <a:gd name="T12" fmla="*/ 53 w 1575"/>
                  <a:gd name="T13" fmla="*/ 150 h 450"/>
                  <a:gd name="T14" fmla="*/ 53 w 1575"/>
                  <a:gd name="T15" fmla="*/ 435 h 450"/>
                  <a:gd name="T16" fmla="*/ 0 w 1575"/>
                  <a:gd name="T17" fmla="*/ 450 h 4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75"/>
                  <a:gd name="T28" fmla="*/ 0 h 450"/>
                  <a:gd name="T29" fmla="*/ 1575 w 1575"/>
                  <a:gd name="T30" fmla="*/ 450 h 4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75" h="450">
                    <a:moveTo>
                      <a:pt x="0" y="450"/>
                    </a:moveTo>
                    <a:lnTo>
                      <a:pt x="0" y="165"/>
                    </a:lnTo>
                    <a:lnTo>
                      <a:pt x="480" y="165"/>
                    </a:lnTo>
                    <a:lnTo>
                      <a:pt x="495" y="0"/>
                    </a:lnTo>
                    <a:lnTo>
                      <a:pt x="1020" y="0"/>
                    </a:lnTo>
                    <a:lnTo>
                      <a:pt x="1020" y="150"/>
                    </a:lnTo>
                    <a:lnTo>
                      <a:pt x="1575" y="150"/>
                    </a:lnTo>
                    <a:lnTo>
                      <a:pt x="1575" y="435"/>
                    </a:lnTo>
                    <a:lnTo>
                      <a:pt x="0" y="450"/>
                    </a:lnTo>
                    <a:close/>
                  </a:path>
                </a:pathLst>
              </a:custGeom>
              <a:solidFill>
                <a:srgbClr val="000000"/>
              </a:solidFill>
              <a:ln w="9525">
                <a:solidFill>
                  <a:srgbClr val="000000"/>
                </a:solidFill>
                <a:round/>
                <a:headEnd/>
                <a:tailEnd/>
              </a:ln>
            </p:spPr>
            <p:txBody>
              <a:bodyPr/>
              <a:lstStyle/>
              <a:p>
                <a:endParaRPr lang="en-US"/>
              </a:p>
            </p:txBody>
          </p:sp>
          <p:sp>
            <p:nvSpPr>
              <p:cNvPr id="42070" name="Rectangle 27"/>
              <p:cNvSpPr>
                <a:spLocks noChangeArrowheads="1"/>
              </p:cNvSpPr>
              <p:nvPr/>
            </p:nvSpPr>
            <p:spPr bwMode="auto">
              <a:xfrm>
                <a:off x="1354" y="8810"/>
                <a:ext cx="6147" cy="1010"/>
              </a:xfrm>
              <a:prstGeom prst="rect">
                <a:avLst/>
              </a:prstGeom>
              <a:solidFill>
                <a:srgbClr val="000000"/>
              </a:solidFill>
              <a:ln w="12700">
                <a:solidFill>
                  <a:srgbClr val="000000"/>
                </a:solidFill>
                <a:miter lim="800000"/>
                <a:headEnd type="none" w="sm" len="sm"/>
                <a:tailEnd type="none" w="sm" len="sm"/>
              </a:ln>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2071" name="Freeform 28"/>
              <p:cNvSpPr>
                <a:spLocks/>
              </p:cNvSpPr>
              <p:nvPr/>
            </p:nvSpPr>
            <p:spPr bwMode="auto">
              <a:xfrm>
                <a:off x="1220" y="8450"/>
                <a:ext cx="2500" cy="572"/>
              </a:xfrm>
              <a:custGeom>
                <a:avLst/>
                <a:gdLst>
                  <a:gd name="T0" fmla="*/ 4 w 4285"/>
                  <a:gd name="T1" fmla="*/ 31 h 812"/>
                  <a:gd name="T2" fmla="*/ 4 w 4285"/>
                  <a:gd name="T3" fmla="*/ 3 h 812"/>
                  <a:gd name="T4" fmla="*/ 16 w 4285"/>
                  <a:gd name="T5" fmla="*/ 21 h 812"/>
                  <a:gd name="T6" fmla="*/ 23 w 4285"/>
                  <a:gd name="T7" fmla="*/ 1 h 812"/>
                  <a:gd name="T8" fmla="*/ 29 w 4285"/>
                  <a:gd name="T9" fmla="*/ 16 h 812"/>
                  <a:gd name="T10" fmla="*/ 29 w 4285"/>
                  <a:gd name="T11" fmla="*/ 26 h 812"/>
                  <a:gd name="T12" fmla="*/ 4 w 4285"/>
                  <a:gd name="T13" fmla="*/ 31 h 812"/>
                  <a:gd name="T14" fmla="*/ 0 60000 65536"/>
                  <a:gd name="T15" fmla="*/ 0 60000 65536"/>
                  <a:gd name="T16" fmla="*/ 0 60000 65536"/>
                  <a:gd name="T17" fmla="*/ 0 60000 65536"/>
                  <a:gd name="T18" fmla="*/ 0 60000 65536"/>
                  <a:gd name="T19" fmla="*/ 0 60000 65536"/>
                  <a:gd name="T20" fmla="*/ 0 60000 65536"/>
                  <a:gd name="T21" fmla="*/ 0 w 4285"/>
                  <a:gd name="T22" fmla="*/ 0 h 812"/>
                  <a:gd name="T23" fmla="*/ 4285 w 4285"/>
                  <a:gd name="T24" fmla="*/ 812 h 8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85" h="812">
                    <a:moveTo>
                      <a:pt x="535" y="722"/>
                    </a:moveTo>
                    <a:cubicBezTo>
                      <a:pt x="0" y="632"/>
                      <a:pt x="295" y="117"/>
                      <a:pt x="535" y="77"/>
                    </a:cubicBezTo>
                    <a:cubicBezTo>
                      <a:pt x="775" y="37"/>
                      <a:pt x="1575" y="492"/>
                      <a:pt x="1975" y="482"/>
                    </a:cubicBezTo>
                    <a:cubicBezTo>
                      <a:pt x="2375" y="472"/>
                      <a:pt x="2640" y="34"/>
                      <a:pt x="2935" y="17"/>
                    </a:cubicBezTo>
                    <a:cubicBezTo>
                      <a:pt x="3230" y="0"/>
                      <a:pt x="3610" y="277"/>
                      <a:pt x="3745" y="377"/>
                    </a:cubicBezTo>
                    <a:cubicBezTo>
                      <a:pt x="3880" y="477"/>
                      <a:pt x="4285" y="565"/>
                      <a:pt x="3745" y="617"/>
                    </a:cubicBezTo>
                    <a:cubicBezTo>
                      <a:pt x="3205" y="669"/>
                      <a:pt x="1070" y="812"/>
                      <a:pt x="535" y="722"/>
                    </a:cubicBezTo>
                    <a:close/>
                  </a:path>
                </a:pathLst>
              </a:custGeom>
              <a:solidFill>
                <a:srgbClr val="000000"/>
              </a:solidFill>
              <a:ln w="9525">
                <a:solidFill>
                  <a:srgbClr val="000000"/>
                </a:solidFill>
                <a:round/>
                <a:headEnd/>
                <a:tailEnd/>
              </a:ln>
            </p:spPr>
            <p:txBody>
              <a:bodyPr/>
              <a:lstStyle/>
              <a:p>
                <a:endParaRPr lang="en-US"/>
              </a:p>
            </p:txBody>
          </p:sp>
        </p:grpSp>
        <p:sp>
          <p:nvSpPr>
            <p:cNvPr id="41995" name="Rectangle 29"/>
            <p:cNvSpPr>
              <a:spLocks noChangeArrowheads="1"/>
            </p:cNvSpPr>
            <p:nvPr/>
          </p:nvSpPr>
          <p:spPr bwMode="auto">
            <a:xfrm>
              <a:off x="1767" y="2568"/>
              <a:ext cx="246" cy="41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1996" name="Rectangle 30"/>
            <p:cNvSpPr>
              <a:spLocks noChangeArrowheads="1"/>
            </p:cNvSpPr>
            <p:nvPr/>
          </p:nvSpPr>
          <p:spPr bwMode="auto">
            <a:xfrm>
              <a:off x="6684" y="2575"/>
              <a:ext cx="245" cy="409"/>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1997" name="Text Box 31"/>
            <p:cNvSpPr txBox="1">
              <a:spLocks noChangeArrowheads="1"/>
            </p:cNvSpPr>
            <p:nvPr/>
          </p:nvSpPr>
          <p:spPr bwMode="auto">
            <a:xfrm>
              <a:off x="7277" y="1716"/>
              <a:ext cx="3523" cy="67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44769" tIns="22384" rIns="44769" bIns="22384"/>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l" eaLnBrk="1" hangingPunct="1"/>
              <a:r>
                <a:rPr lang="en-US" altLang="en-US" sz="1300" dirty="0" err="1">
                  <a:solidFill>
                    <a:srgbClr val="000000"/>
                  </a:solidFill>
                  <a:latin typeface="Arial" panose="020B0604020202020204" pitchFamily="34" charset="0"/>
                </a:rPr>
                <a:t>Planarizing</a:t>
              </a:r>
              <a:r>
                <a:rPr lang="en-US" altLang="en-US" sz="1300" dirty="0">
                  <a:solidFill>
                    <a:srgbClr val="000000"/>
                  </a:solidFill>
                  <a:latin typeface="Arial" panose="020B0604020202020204" pitchFamily="34" charset="0"/>
                </a:rPr>
                <a:t> overcoat</a:t>
              </a:r>
            </a:p>
            <a:p>
              <a:pPr algn="l" eaLnBrk="1" hangingPunct="1"/>
              <a:r>
                <a:rPr lang="en-US" altLang="en-US" sz="1300" dirty="0" smtClean="0">
                  <a:solidFill>
                    <a:srgbClr val="000000"/>
                  </a:solidFill>
                  <a:latin typeface="Arial" panose="020B0604020202020204" pitchFamily="34" charset="0"/>
                </a:rPr>
                <a:t>(High Si content)</a:t>
              </a:r>
              <a:endParaRPr lang="en-US" altLang="en-US" sz="1300" dirty="0"/>
            </a:p>
          </p:txBody>
        </p:sp>
        <p:sp>
          <p:nvSpPr>
            <p:cNvPr id="41998" name="Freeform 32"/>
            <p:cNvSpPr>
              <a:spLocks/>
            </p:cNvSpPr>
            <p:nvPr/>
          </p:nvSpPr>
          <p:spPr bwMode="auto">
            <a:xfrm>
              <a:off x="1770" y="4371"/>
              <a:ext cx="5215" cy="68"/>
            </a:xfrm>
            <a:custGeom>
              <a:avLst/>
              <a:gdLst>
                <a:gd name="T0" fmla="*/ 0 w 3024"/>
                <a:gd name="T1" fmla="*/ 17 h 64"/>
                <a:gd name="T2" fmla="*/ 155455 w 3024"/>
                <a:gd name="T3" fmla="*/ 17 h 64"/>
                <a:gd name="T4" fmla="*/ 246107 w 3024"/>
                <a:gd name="T5" fmla="*/ 96 h 64"/>
                <a:gd name="T6" fmla="*/ 407962 w 3024"/>
                <a:gd name="T7" fmla="*/ 96 h 64"/>
                <a:gd name="T8" fmla="*/ 0 60000 65536"/>
                <a:gd name="T9" fmla="*/ 0 60000 65536"/>
                <a:gd name="T10" fmla="*/ 0 60000 65536"/>
                <a:gd name="T11" fmla="*/ 0 60000 65536"/>
                <a:gd name="T12" fmla="*/ 0 w 3024"/>
                <a:gd name="T13" fmla="*/ 0 h 64"/>
                <a:gd name="T14" fmla="*/ 3024 w 3024"/>
                <a:gd name="T15" fmla="*/ 64 h 64"/>
              </a:gdLst>
              <a:ahLst/>
              <a:cxnLst>
                <a:cxn ang="T8">
                  <a:pos x="T0" y="T1"/>
                </a:cxn>
                <a:cxn ang="T9">
                  <a:pos x="T2" y="T3"/>
                </a:cxn>
                <a:cxn ang="T10">
                  <a:pos x="T4" y="T5"/>
                </a:cxn>
                <a:cxn ang="T11">
                  <a:pos x="T6" y="T7"/>
                </a:cxn>
              </a:cxnLst>
              <a:rect l="T12" t="T13" r="T14" b="T15"/>
              <a:pathLst>
                <a:path w="3024" h="64">
                  <a:moveTo>
                    <a:pt x="0" y="8"/>
                  </a:moveTo>
                  <a:cubicBezTo>
                    <a:pt x="424" y="4"/>
                    <a:pt x="848" y="0"/>
                    <a:pt x="1152" y="8"/>
                  </a:cubicBezTo>
                  <a:cubicBezTo>
                    <a:pt x="1456" y="16"/>
                    <a:pt x="1512" y="48"/>
                    <a:pt x="1824" y="56"/>
                  </a:cubicBezTo>
                  <a:cubicBezTo>
                    <a:pt x="2136" y="64"/>
                    <a:pt x="2580" y="60"/>
                    <a:pt x="3024" y="56"/>
                  </a:cubicBezTo>
                </a:path>
              </a:pathLst>
            </a:custGeom>
            <a:noFill/>
            <a:ln w="355600" cap="flat" cmpd="sng">
              <a:solidFill>
                <a:srgbClr val="0066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999" name="Rectangle 33"/>
            <p:cNvSpPr>
              <a:spLocks noChangeArrowheads="1"/>
            </p:cNvSpPr>
            <p:nvPr/>
          </p:nvSpPr>
          <p:spPr bwMode="auto">
            <a:xfrm>
              <a:off x="1962" y="4534"/>
              <a:ext cx="4801" cy="58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pSp>
          <p:nvGrpSpPr>
            <p:cNvPr id="42000" name="Group 34"/>
            <p:cNvGrpSpPr>
              <a:grpSpLocks/>
            </p:cNvGrpSpPr>
            <p:nvPr/>
          </p:nvGrpSpPr>
          <p:grpSpPr bwMode="auto">
            <a:xfrm>
              <a:off x="2176" y="4401"/>
              <a:ext cx="4342" cy="519"/>
              <a:chOff x="1058" y="1267"/>
              <a:chExt cx="2077" cy="91"/>
            </a:xfrm>
          </p:grpSpPr>
          <p:grpSp>
            <p:nvGrpSpPr>
              <p:cNvPr id="42054" name="Group 35"/>
              <p:cNvGrpSpPr>
                <a:grpSpLocks/>
              </p:cNvGrpSpPr>
              <p:nvPr/>
            </p:nvGrpSpPr>
            <p:grpSpPr bwMode="auto">
              <a:xfrm>
                <a:off x="1058" y="1281"/>
                <a:ext cx="209" cy="57"/>
                <a:chOff x="2361" y="1843"/>
                <a:chExt cx="109" cy="43"/>
              </a:xfrm>
            </p:grpSpPr>
            <p:sp>
              <p:nvSpPr>
                <p:cNvPr id="42064" name="Rectangle 36"/>
                <p:cNvSpPr>
                  <a:spLocks noChangeArrowheads="1"/>
                </p:cNvSpPr>
                <p:nvPr/>
              </p:nvSpPr>
              <p:spPr bwMode="auto">
                <a:xfrm>
                  <a:off x="2361" y="1843"/>
                  <a:ext cx="109" cy="43"/>
                </a:xfrm>
                <a:prstGeom prst="rect">
                  <a:avLst/>
                </a:prstGeom>
                <a:solidFill>
                  <a:srgbClr val="0066FF"/>
                </a:solidFill>
                <a:ln w="9525">
                  <a:solidFill>
                    <a:srgbClr val="0066FF"/>
                  </a:solidFill>
                  <a:miter lim="800000"/>
                  <a:headEnd/>
                  <a:tailEnd/>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2065" name="Rectangle 37"/>
                <p:cNvSpPr>
                  <a:spLocks noChangeArrowheads="1"/>
                </p:cNvSpPr>
                <p:nvPr/>
              </p:nvSpPr>
              <p:spPr bwMode="auto">
                <a:xfrm>
                  <a:off x="2361" y="1843"/>
                  <a:ext cx="109" cy="43"/>
                </a:xfrm>
                <a:prstGeom prst="rect">
                  <a:avLst/>
                </a:prstGeom>
                <a:solidFill>
                  <a:srgbClr val="0066FF"/>
                </a:solidFill>
                <a:ln w="12700" cap="rnd">
                  <a:solidFill>
                    <a:srgbClr val="0066FF"/>
                  </a:solidFill>
                  <a:miter lim="800000"/>
                  <a:headEnd/>
                  <a:tailEnd/>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pSp>
          <p:grpSp>
            <p:nvGrpSpPr>
              <p:cNvPr id="42055" name="Group 38"/>
              <p:cNvGrpSpPr>
                <a:grpSpLocks/>
              </p:cNvGrpSpPr>
              <p:nvPr/>
            </p:nvGrpSpPr>
            <p:grpSpPr bwMode="auto">
              <a:xfrm>
                <a:off x="1434" y="1267"/>
                <a:ext cx="239" cy="73"/>
                <a:chOff x="2559" y="1843"/>
                <a:chExt cx="109" cy="43"/>
              </a:xfrm>
            </p:grpSpPr>
            <p:sp>
              <p:nvSpPr>
                <p:cNvPr id="42062" name="Rectangle 39"/>
                <p:cNvSpPr>
                  <a:spLocks noChangeArrowheads="1"/>
                </p:cNvSpPr>
                <p:nvPr/>
              </p:nvSpPr>
              <p:spPr bwMode="auto">
                <a:xfrm>
                  <a:off x="2559" y="1843"/>
                  <a:ext cx="109" cy="43"/>
                </a:xfrm>
                <a:prstGeom prst="rect">
                  <a:avLst/>
                </a:prstGeom>
                <a:solidFill>
                  <a:srgbClr val="0066FF"/>
                </a:solidFill>
                <a:ln w="9525">
                  <a:solidFill>
                    <a:srgbClr val="0066FF"/>
                  </a:solidFill>
                  <a:miter lim="800000"/>
                  <a:headEnd/>
                  <a:tailEnd/>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2063" name="Rectangle 40"/>
                <p:cNvSpPr>
                  <a:spLocks noChangeArrowheads="1"/>
                </p:cNvSpPr>
                <p:nvPr/>
              </p:nvSpPr>
              <p:spPr bwMode="auto">
                <a:xfrm>
                  <a:off x="2559" y="1843"/>
                  <a:ext cx="109" cy="43"/>
                </a:xfrm>
                <a:prstGeom prst="rect">
                  <a:avLst/>
                </a:prstGeom>
                <a:solidFill>
                  <a:srgbClr val="0066FF"/>
                </a:solidFill>
                <a:ln w="12700" cap="rnd">
                  <a:solidFill>
                    <a:srgbClr val="0066FF"/>
                  </a:solidFill>
                  <a:miter lim="800000"/>
                  <a:headEnd/>
                  <a:tailEnd/>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pSp>
          <p:grpSp>
            <p:nvGrpSpPr>
              <p:cNvPr id="42056" name="Group 41"/>
              <p:cNvGrpSpPr>
                <a:grpSpLocks/>
              </p:cNvGrpSpPr>
              <p:nvPr/>
            </p:nvGrpSpPr>
            <p:grpSpPr bwMode="auto">
              <a:xfrm>
                <a:off x="2540" y="1276"/>
                <a:ext cx="234" cy="82"/>
                <a:chOff x="3151" y="1843"/>
                <a:chExt cx="109" cy="43"/>
              </a:xfrm>
            </p:grpSpPr>
            <p:sp>
              <p:nvSpPr>
                <p:cNvPr id="42060" name="Rectangle 42"/>
                <p:cNvSpPr>
                  <a:spLocks noChangeArrowheads="1"/>
                </p:cNvSpPr>
                <p:nvPr/>
              </p:nvSpPr>
              <p:spPr bwMode="auto">
                <a:xfrm>
                  <a:off x="3151" y="1843"/>
                  <a:ext cx="109" cy="43"/>
                </a:xfrm>
                <a:prstGeom prst="rect">
                  <a:avLst/>
                </a:prstGeom>
                <a:solidFill>
                  <a:srgbClr val="0066FF"/>
                </a:solidFill>
                <a:ln w="9525">
                  <a:solidFill>
                    <a:srgbClr val="0066FF"/>
                  </a:solidFill>
                  <a:miter lim="800000"/>
                  <a:headEnd/>
                  <a:tailEnd/>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2061" name="Rectangle 43"/>
                <p:cNvSpPr>
                  <a:spLocks noChangeArrowheads="1"/>
                </p:cNvSpPr>
                <p:nvPr/>
              </p:nvSpPr>
              <p:spPr bwMode="auto">
                <a:xfrm>
                  <a:off x="3151" y="1843"/>
                  <a:ext cx="109" cy="43"/>
                </a:xfrm>
                <a:prstGeom prst="rect">
                  <a:avLst/>
                </a:prstGeom>
                <a:solidFill>
                  <a:srgbClr val="0066FF"/>
                </a:solidFill>
                <a:ln w="12700" cap="rnd">
                  <a:solidFill>
                    <a:srgbClr val="0066FF"/>
                  </a:solidFill>
                  <a:miter lim="800000"/>
                  <a:headEnd/>
                  <a:tailEnd/>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pSp>
          <p:grpSp>
            <p:nvGrpSpPr>
              <p:cNvPr id="42057" name="Group 44"/>
              <p:cNvGrpSpPr>
                <a:grpSpLocks/>
              </p:cNvGrpSpPr>
              <p:nvPr/>
            </p:nvGrpSpPr>
            <p:grpSpPr bwMode="auto">
              <a:xfrm>
                <a:off x="2944" y="1288"/>
                <a:ext cx="191" cy="70"/>
                <a:chOff x="3349" y="1843"/>
                <a:chExt cx="109" cy="43"/>
              </a:xfrm>
            </p:grpSpPr>
            <p:sp>
              <p:nvSpPr>
                <p:cNvPr id="42058" name="Rectangle 45"/>
                <p:cNvSpPr>
                  <a:spLocks noChangeArrowheads="1"/>
                </p:cNvSpPr>
                <p:nvPr/>
              </p:nvSpPr>
              <p:spPr bwMode="auto">
                <a:xfrm>
                  <a:off x="3349" y="1843"/>
                  <a:ext cx="109" cy="43"/>
                </a:xfrm>
                <a:prstGeom prst="rect">
                  <a:avLst/>
                </a:prstGeom>
                <a:solidFill>
                  <a:srgbClr val="0066FF"/>
                </a:solidFill>
                <a:ln w="9525">
                  <a:solidFill>
                    <a:srgbClr val="0066FF"/>
                  </a:solidFill>
                  <a:miter lim="800000"/>
                  <a:headEnd/>
                  <a:tailEnd/>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2059" name="Rectangle 46"/>
                <p:cNvSpPr>
                  <a:spLocks noChangeArrowheads="1"/>
                </p:cNvSpPr>
                <p:nvPr/>
              </p:nvSpPr>
              <p:spPr bwMode="auto">
                <a:xfrm>
                  <a:off x="3349" y="1843"/>
                  <a:ext cx="109" cy="43"/>
                </a:xfrm>
                <a:prstGeom prst="rect">
                  <a:avLst/>
                </a:prstGeom>
                <a:solidFill>
                  <a:srgbClr val="0066FF"/>
                </a:solidFill>
                <a:ln w="12700" cap="rnd">
                  <a:solidFill>
                    <a:srgbClr val="0066FF"/>
                  </a:solidFill>
                  <a:miter lim="800000"/>
                  <a:headEnd/>
                  <a:tailEnd/>
                </a:ln>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pSp>
        </p:grpSp>
        <p:sp>
          <p:nvSpPr>
            <p:cNvPr id="42001" name="Rectangle 47"/>
            <p:cNvSpPr>
              <a:spLocks noChangeArrowheads="1"/>
            </p:cNvSpPr>
            <p:nvPr/>
          </p:nvSpPr>
          <p:spPr bwMode="auto">
            <a:xfrm>
              <a:off x="4483" y="4416"/>
              <a:ext cx="2308" cy="95"/>
            </a:xfrm>
            <a:prstGeom prst="rect">
              <a:avLst/>
            </a:prstGeom>
            <a:solidFill>
              <a:srgbClr val="0066FF"/>
            </a:solidFill>
            <a:ln w="12700">
              <a:solidFill>
                <a:srgbClr val="0066FF"/>
              </a:solidFill>
              <a:miter lim="800000"/>
              <a:headEnd type="none" w="sm" len="sm"/>
              <a:tailEnd type="none" w="sm" len="sm"/>
            </a:ln>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pSp>
          <p:nvGrpSpPr>
            <p:cNvPr id="42002" name="Group 48"/>
            <p:cNvGrpSpPr>
              <a:grpSpLocks/>
            </p:cNvGrpSpPr>
            <p:nvPr/>
          </p:nvGrpSpPr>
          <p:grpSpPr bwMode="auto">
            <a:xfrm>
              <a:off x="1686" y="5108"/>
              <a:ext cx="5252" cy="1308"/>
              <a:chOff x="1220" y="8430"/>
              <a:chExt cx="6281" cy="1390"/>
            </a:xfrm>
          </p:grpSpPr>
          <p:sp>
            <p:nvSpPr>
              <p:cNvPr id="42048" name="Rectangle 49"/>
              <p:cNvSpPr>
                <a:spLocks noChangeArrowheads="1"/>
              </p:cNvSpPr>
              <p:nvPr/>
            </p:nvSpPr>
            <p:spPr bwMode="auto">
              <a:xfrm>
                <a:off x="4327" y="8460"/>
                <a:ext cx="191" cy="365"/>
              </a:xfrm>
              <a:prstGeom prst="rect">
                <a:avLst/>
              </a:prstGeom>
              <a:solidFill>
                <a:srgbClr val="000000"/>
              </a:solidFill>
              <a:ln w="12700">
                <a:solidFill>
                  <a:srgbClr val="000000"/>
                </a:solidFill>
                <a:miter lim="800000"/>
                <a:headEnd type="none" w="sm" len="sm"/>
                <a:tailEnd type="none" w="sm" len="sm"/>
              </a:ln>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2049" name="Rectangle 50"/>
              <p:cNvSpPr>
                <a:spLocks noChangeArrowheads="1"/>
              </p:cNvSpPr>
              <p:nvPr/>
            </p:nvSpPr>
            <p:spPr bwMode="auto">
              <a:xfrm>
                <a:off x="4651" y="8475"/>
                <a:ext cx="341" cy="365"/>
              </a:xfrm>
              <a:prstGeom prst="rect">
                <a:avLst/>
              </a:prstGeom>
              <a:solidFill>
                <a:srgbClr val="000000"/>
              </a:solidFill>
              <a:ln w="12700">
                <a:solidFill>
                  <a:srgbClr val="000000"/>
                </a:solidFill>
                <a:miter lim="800000"/>
                <a:headEnd type="none" w="sm" len="sm"/>
                <a:tailEnd type="none" w="sm" len="sm"/>
              </a:ln>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2050" name="Rectangle 51"/>
              <p:cNvSpPr>
                <a:spLocks noChangeArrowheads="1"/>
              </p:cNvSpPr>
              <p:nvPr/>
            </p:nvSpPr>
            <p:spPr bwMode="auto">
              <a:xfrm>
                <a:off x="6978" y="8445"/>
                <a:ext cx="311" cy="365"/>
              </a:xfrm>
              <a:prstGeom prst="rect">
                <a:avLst/>
              </a:prstGeom>
              <a:solidFill>
                <a:srgbClr val="000000"/>
              </a:solidFill>
              <a:ln w="12700">
                <a:solidFill>
                  <a:srgbClr val="000000"/>
                </a:solidFill>
                <a:miter lim="800000"/>
                <a:headEnd type="none" w="sm" len="sm"/>
                <a:tailEnd type="none" w="sm" len="sm"/>
              </a:ln>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2051" name="Freeform 52"/>
              <p:cNvSpPr>
                <a:spLocks/>
              </p:cNvSpPr>
              <p:nvPr/>
            </p:nvSpPr>
            <p:spPr bwMode="auto">
              <a:xfrm>
                <a:off x="5566" y="8430"/>
                <a:ext cx="1080" cy="450"/>
              </a:xfrm>
              <a:custGeom>
                <a:avLst/>
                <a:gdLst>
                  <a:gd name="T0" fmla="*/ 0 w 1575"/>
                  <a:gd name="T1" fmla="*/ 450 h 450"/>
                  <a:gd name="T2" fmla="*/ 0 w 1575"/>
                  <a:gd name="T3" fmla="*/ 165 h 450"/>
                  <a:gd name="T4" fmla="*/ 16 w 1575"/>
                  <a:gd name="T5" fmla="*/ 165 h 450"/>
                  <a:gd name="T6" fmla="*/ 16 w 1575"/>
                  <a:gd name="T7" fmla="*/ 0 h 450"/>
                  <a:gd name="T8" fmla="*/ 34 w 1575"/>
                  <a:gd name="T9" fmla="*/ 0 h 450"/>
                  <a:gd name="T10" fmla="*/ 34 w 1575"/>
                  <a:gd name="T11" fmla="*/ 150 h 450"/>
                  <a:gd name="T12" fmla="*/ 53 w 1575"/>
                  <a:gd name="T13" fmla="*/ 150 h 450"/>
                  <a:gd name="T14" fmla="*/ 53 w 1575"/>
                  <a:gd name="T15" fmla="*/ 435 h 450"/>
                  <a:gd name="T16" fmla="*/ 0 w 1575"/>
                  <a:gd name="T17" fmla="*/ 450 h 4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75"/>
                  <a:gd name="T28" fmla="*/ 0 h 450"/>
                  <a:gd name="T29" fmla="*/ 1575 w 1575"/>
                  <a:gd name="T30" fmla="*/ 450 h 4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75" h="450">
                    <a:moveTo>
                      <a:pt x="0" y="450"/>
                    </a:moveTo>
                    <a:lnTo>
                      <a:pt x="0" y="165"/>
                    </a:lnTo>
                    <a:lnTo>
                      <a:pt x="480" y="165"/>
                    </a:lnTo>
                    <a:lnTo>
                      <a:pt x="495" y="0"/>
                    </a:lnTo>
                    <a:lnTo>
                      <a:pt x="1020" y="0"/>
                    </a:lnTo>
                    <a:lnTo>
                      <a:pt x="1020" y="150"/>
                    </a:lnTo>
                    <a:lnTo>
                      <a:pt x="1575" y="150"/>
                    </a:lnTo>
                    <a:lnTo>
                      <a:pt x="1575" y="435"/>
                    </a:lnTo>
                    <a:lnTo>
                      <a:pt x="0" y="450"/>
                    </a:lnTo>
                    <a:close/>
                  </a:path>
                </a:pathLst>
              </a:custGeom>
              <a:solidFill>
                <a:srgbClr val="000000"/>
              </a:solidFill>
              <a:ln w="9525">
                <a:solidFill>
                  <a:srgbClr val="000000"/>
                </a:solidFill>
                <a:round/>
                <a:headEnd/>
                <a:tailEnd/>
              </a:ln>
            </p:spPr>
            <p:txBody>
              <a:bodyPr/>
              <a:lstStyle/>
              <a:p>
                <a:endParaRPr lang="en-US"/>
              </a:p>
            </p:txBody>
          </p:sp>
          <p:sp>
            <p:nvSpPr>
              <p:cNvPr id="42052" name="Rectangle 53"/>
              <p:cNvSpPr>
                <a:spLocks noChangeArrowheads="1"/>
              </p:cNvSpPr>
              <p:nvPr/>
            </p:nvSpPr>
            <p:spPr bwMode="auto">
              <a:xfrm>
                <a:off x="1354" y="8810"/>
                <a:ext cx="6147" cy="1010"/>
              </a:xfrm>
              <a:prstGeom prst="rect">
                <a:avLst/>
              </a:prstGeom>
              <a:solidFill>
                <a:srgbClr val="000000"/>
              </a:solidFill>
              <a:ln w="12700">
                <a:solidFill>
                  <a:srgbClr val="000000"/>
                </a:solidFill>
                <a:miter lim="800000"/>
                <a:headEnd type="none" w="sm" len="sm"/>
                <a:tailEnd type="none" w="sm" len="sm"/>
              </a:ln>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2053" name="Freeform 54"/>
              <p:cNvSpPr>
                <a:spLocks/>
              </p:cNvSpPr>
              <p:nvPr/>
            </p:nvSpPr>
            <p:spPr bwMode="auto">
              <a:xfrm>
                <a:off x="1220" y="8450"/>
                <a:ext cx="2500" cy="572"/>
              </a:xfrm>
              <a:custGeom>
                <a:avLst/>
                <a:gdLst>
                  <a:gd name="T0" fmla="*/ 4 w 4285"/>
                  <a:gd name="T1" fmla="*/ 31 h 812"/>
                  <a:gd name="T2" fmla="*/ 4 w 4285"/>
                  <a:gd name="T3" fmla="*/ 3 h 812"/>
                  <a:gd name="T4" fmla="*/ 16 w 4285"/>
                  <a:gd name="T5" fmla="*/ 21 h 812"/>
                  <a:gd name="T6" fmla="*/ 23 w 4285"/>
                  <a:gd name="T7" fmla="*/ 1 h 812"/>
                  <a:gd name="T8" fmla="*/ 29 w 4285"/>
                  <a:gd name="T9" fmla="*/ 16 h 812"/>
                  <a:gd name="T10" fmla="*/ 29 w 4285"/>
                  <a:gd name="T11" fmla="*/ 26 h 812"/>
                  <a:gd name="T12" fmla="*/ 4 w 4285"/>
                  <a:gd name="T13" fmla="*/ 31 h 812"/>
                  <a:gd name="T14" fmla="*/ 0 60000 65536"/>
                  <a:gd name="T15" fmla="*/ 0 60000 65536"/>
                  <a:gd name="T16" fmla="*/ 0 60000 65536"/>
                  <a:gd name="T17" fmla="*/ 0 60000 65536"/>
                  <a:gd name="T18" fmla="*/ 0 60000 65536"/>
                  <a:gd name="T19" fmla="*/ 0 60000 65536"/>
                  <a:gd name="T20" fmla="*/ 0 60000 65536"/>
                  <a:gd name="T21" fmla="*/ 0 w 4285"/>
                  <a:gd name="T22" fmla="*/ 0 h 812"/>
                  <a:gd name="T23" fmla="*/ 4285 w 4285"/>
                  <a:gd name="T24" fmla="*/ 812 h 8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85" h="812">
                    <a:moveTo>
                      <a:pt x="535" y="722"/>
                    </a:moveTo>
                    <a:cubicBezTo>
                      <a:pt x="0" y="632"/>
                      <a:pt x="295" y="117"/>
                      <a:pt x="535" y="77"/>
                    </a:cubicBezTo>
                    <a:cubicBezTo>
                      <a:pt x="775" y="37"/>
                      <a:pt x="1575" y="492"/>
                      <a:pt x="1975" y="482"/>
                    </a:cubicBezTo>
                    <a:cubicBezTo>
                      <a:pt x="2375" y="472"/>
                      <a:pt x="2640" y="34"/>
                      <a:pt x="2935" y="17"/>
                    </a:cubicBezTo>
                    <a:cubicBezTo>
                      <a:pt x="3230" y="0"/>
                      <a:pt x="3610" y="277"/>
                      <a:pt x="3745" y="377"/>
                    </a:cubicBezTo>
                    <a:cubicBezTo>
                      <a:pt x="3880" y="477"/>
                      <a:pt x="4285" y="565"/>
                      <a:pt x="3745" y="617"/>
                    </a:cubicBezTo>
                    <a:cubicBezTo>
                      <a:pt x="3205" y="669"/>
                      <a:pt x="1070" y="812"/>
                      <a:pt x="535" y="722"/>
                    </a:cubicBezTo>
                    <a:close/>
                  </a:path>
                </a:pathLst>
              </a:custGeom>
              <a:solidFill>
                <a:srgbClr val="000000"/>
              </a:solidFill>
              <a:ln w="9525">
                <a:solidFill>
                  <a:srgbClr val="000000"/>
                </a:solidFill>
                <a:round/>
                <a:headEnd/>
                <a:tailEnd/>
              </a:ln>
            </p:spPr>
            <p:txBody>
              <a:bodyPr/>
              <a:lstStyle/>
              <a:p>
                <a:endParaRPr lang="en-US"/>
              </a:p>
            </p:txBody>
          </p:sp>
        </p:grpSp>
        <p:sp>
          <p:nvSpPr>
            <p:cNvPr id="42003" name="Rectangle 55"/>
            <p:cNvSpPr>
              <a:spLocks noChangeArrowheads="1"/>
            </p:cNvSpPr>
            <p:nvPr/>
          </p:nvSpPr>
          <p:spPr bwMode="auto">
            <a:xfrm>
              <a:off x="1767" y="4404"/>
              <a:ext cx="246" cy="41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2004" name="Rectangle 56"/>
            <p:cNvSpPr>
              <a:spLocks noChangeArrowheads="1"/>
            </p:cNvSpPr>
            <p:nvPr/>
          </p:nvSpPr>
          <p:spPr bwMode="auto">
            <a:xfrm>
              <a:off x="6738" y="4391"/>
              <a:ext cx="245" cy="41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2005" name="Text Box 57"/>
            <p:cNvSpPr txBox="1">
              <a:spLocks noChangeArrowheads="1"/>
            </p:cNvSpPr>
            <p:nvPr/>
          </p:nvSpPr>
          <p:spPr bwMode="auto">
            <a:xfrm>
              <a:off x="7331" y="5212"/>
              <a:ext cx="1973" cy="47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44769" tIns="22384" rIns="44769" bIns="22384"/>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l" eaLnBrk="1" hangingPunct="1"/>
              <a:r>
                <a:rPr lang="en-US" altLang="en-US" sz="1300" dirty="0" smtClean="0">
                  <a:solidFill>
                    <a:srgbClr val="000000"/>
                  </a:solidFill>
                  <a:latin typeface="Arial" panose="020B0604020202020204" pitchFamily="34" charset="0"/>
                </a:rPr>
                <a:t>Organic material </a:t>
              </a:r>
              <a:endParaRPr lang="en-US" altLang="en-US" sz="1300" dirty="0">
                <a:solidFill>
                  <a:srgbClr val="000000"/>
                </a:solidFill>
                <a:latin typeface="Arial" panose="020B0604020202020204" pitchFamily="34" charset="0"/>
              </a:endParaRPr>
            </a:p>
            <a:p>
              <a:pPr algn="l" eaLnBrk="1" hangingPunct="1"/>
              <a:endParaRPr lang="en-US" altLang="en-US" sz="1300" dirty="0"/>
            </a:p>
          </p:txBody>
        </p:sp>
        <p:sp>
          <p:nvSpPr>
            <p:cNvPr id="42006" name="Line 58"/>
            <p:cNvSpPr>
              <a:spLocks noChangeShapeType="1"/>
            </p:cNvSpPr>
            <p:nvPr/>
          </p:nvSpPr>
          <p:spPr bwMode="auto">
            <a:xfrm flipH="1">
              <a:off x="6822" y="4556"/>
              <a:ext cx="573" cy="8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007" name="Text Box 59"/>
            <p:cNvSpPr txBox="1">
              <a:spLocks noChangeArrowheads="1"/>
            </p:cNvSpPr>
            <p:nvPr/>
          </p:nvSpPr>
          <p:spPr bwMode="auto">
            <a:xfrm>
              <a:off x="7370" y="4392"/>
              <a:ext cx="2345" cy="6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44769" tIns="22384" rIns="44769" bIns="22384"/>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l" eaLnBrk="1" hangingPunct="1"/>
              <a:r>
                <a:rPr lang="en-US" altLang="en-US" sz="1300" dirty="0" smtClean="0">
                  <a:solidFill>
                    <a:srgbClr val="000000"/>
                  </a:solidFill>
                  <a:latin typeface="Arial" panose="020B0604020202020204" pitchFamily="34" charset="0"/>
                </a:rPr>
                <a:t>Si material after </a:t>
              </a:r>
              <a:r>
                <a:rPr lang="en-US" altLang="en-US" sz="1300" dirty="0">
                  <a:solidFill>
                    <a:srgbClr val="000000"/>
                  </a:solidFill>
                  <a:latin typeface="Arial" panose="020B0604020202020204" pitchFamily="34" charset="0"/>
                </a:rPr>
                <a:t>blanket etch back or CMP</a:t>
              </a:r>
              <a:endParaRPr lang="en-US" altLang="en-US" sz="1300" dirty="0"/>
            </a:p>
          </p:txBody>
        </p:sp>
        <p:sp>
          <p:nvSpPr>
            <p:cNvPr id="42008" name="Rectangle 60"/>
            <p:cNvSpPr>
              <a:spLocks noChangeArrowheads="1"/>
            </p:cNvSpPr>
            <p:nvPr/>
          </p:nvSpPr>
          <p:spPr bwMode="auto">
            <a:xfrm>
              <a:off x="1962" y="6374"/>
              <a:ext cx="4801" cy="58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pSp>
          <p:nvGrpSpPr>
            <p:cNvPr id="42009" name="Group 61"/>
            <p:cNvGrpSpPr>
              <a:grpSpLocks/>
            </p:cNvGrpSpPr>
            <p:nvPr/>
          </p:nvGrpSpPr>
          <p:grpSpPr bwMode="auto">
            <a:xfrm>
              <a:off x="1686" y="6989"/>
              <a:ext cx="5252" cy="871"/>
              <a:chOff x="1220" y="8430"/>
              <a:chExt cx="6281" cy="1390"/>
            </a:xfrm>
          </p:grpSpPr>
          <p:sp>
            <p:nvSpPr>
              <p:cNvPr id="42042" name="Rectangle 62"/>
              <p:cNvSpPr>
                <a:spLocks noChangeArrowheads="1"/>
              </p:cNvSpPr>
              <p:nvPr/>
            </p:nvSpPr>
            <p:spPr bwMode="auto">
              <a:xfrm>
                <a:off x="4327" y="8460"/>
                <a:ext cx="191" cy="365"/>
              </a:xfrm>
              <a:prstGeom prst="rect">
                <a:avLst/>
              </a:prstGeom>
              <a:solidFill>
                <a:srgbClr val="000000"/>
              </a:solidFill>
              <a:ln w="12700">
                <a:solidFill>
                  <a:srgbClr val="000000"/>
                </a:solidFill>
                <a:miter lim="800000"/>
                <a:headEnd type="none" w="sm" len="sm"/>
                <a:tailEnd type="none" w="sm" len="sm"/>
              </a:ln>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2043" name="Rectangle 63"/>
              <p:cNvSpPr>
                <a:spLocks noChangeArrowheads="1"/>
              </p:cNvSpPr>
              <p:nvPr/>
            </p:nvSpPr>
            <p:spPr bwMode="auto">
              <a:xfrm>
                <a:off x="4651" y="8475"/>
                <a:ext cx="341" cy="365"/>
              </a:xfrm>
              <a:prstGeom prst="rect">
                <a:avLst/>
              </a:prstGeom>
              <a:solidFill>
                <a:srgbClr val="000000"/>
              </a:solidFill>
              <a:ln w="12700">
                <a:solidFill>
                  <a:srgbClr val="000000"/>
                </a:solidFill>
                <a:miter lim="800000"/>
                <a:headEnd type="none" w="sm" len="sm"/>
                <a:tailEnd type="none" w="sm" len="sm"/>
              </a:ln>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2044" name="Rectangle 64"/>
              <p:cNvSpPr>
                <a:spLocks noChangeArrowheads="1"/>
              </p:cNvSpPr>
              <p:nvPr/>
            </p:nvSpPr>
            <p:spPr bwMode="auto">
              <a:xfrm>
                <a:off x="6978" y="8445"/>
                <a:ext cx="311" cy="365"/>
              </a:xfrm>
              <a:prstGeom prst="rect">
                <a:avLst/>
              </a:prstGeom>
              <a:solidFill>
                <a:srgbClr val="000000"/>
              </a:solidFill>
              <a:ln w="12700">
                <a:solidFill>
                  <a:srgbClr val="000000"/>
                </a:solidFill>
                <a:miter lim="800000"/>
                <a:headEnd type="none" w="sm" len="sm"/>
                <a:tailEnd type="none" w="sm" len="sm"/>
              </a:ln>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2045" name="Freeform 65"/>
              <p:cNvSpPr>
                <a:spLocks/>
              </p:cNvSpPr>
              <p:nvPr/>
            </p:nvSpPr>
            <p:spPr bwMode="auto">
              <a:xfrm>
                <a:off x="5566" y="8430"/>
                <a:ext cx="1080" cy="450"/>
              </a:xfrm>
              <a:custGeom>
                <a:avLst/>
                <a:gdLst>
                  <a:gd name="T0" fmla="*/ 0 w 1575"/>
                  <a:gd name="T1" fmla="*/ 450 h 450"/>
                  <a:gd name="T2" fmla="*/ 0 w 1575"/>
                  <a:gd name="T3" fmla="*/ 165 h 450"/>
                  <a:gd name="T4" fmla="*/ 16 w 1575"/>
                  <a:gd name="T5" fmla="*/ 165 h 450"/>
                  <a:gd name="T6" fmla="*/ 16 w 1575"/>
                  <a:gd name="T7" fmla="*/ 0 h 450"/>
                  <a:gd name="T8" fmla="*/ 34 w 1575"/>
                  <a:gd name="T9" fmla="*/ 0 h 450"/>
                  <a:gd name="T10" fmla="*/ 34 w 1575"/>
                  <a:gd name="T11" fmla="*/ 150 h 450"/>
                  <a:gd name="T12" fmla="*/ 53 w 1575"/>
                  <a:gd name="T13" fmla="*/ 150 h 450"/>
                  <a:gd name="T14" fmla="*/ 53 w 1575"/>
                  <a:gd name="T15" fmla="*/ 435 h 450"/>
                  <a:gd name="T16" fmla="*/ 0 w 1575"/>
                  <a:gd name="T17" fmla="*/ 450 h 4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75"/>
                  <a:gd name="T28" fmla="*/ 0 h 450"/>
                  <a:gd name="T29" fmla="*/ 1575 w 1575"/>
                  <a:gd name="T30" fmla="*/ 450 h 4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75" h="450">
                    <a:moveTo>
                      <a:pt x="0" y="450"/>
                    </a:moveTo>
                    <a:lnTo>
                      <a:pt x="0" y="165"/>
                    </a:lnTo>
                    <a:lnTo>
                      <a:pt x="480" y="165"/>
                    </a:lnTo>
                    <a:lnTo>
                      <a:pt x="495" y="0"/>
                    </a:lnTo>
                    <a:lnTo>
                      <a:pt x="1020" y="0"/>
                    </a:lnTo>
                    <a:lnTo>
                      <a:pt x="1020" y="150"/>
                    </a:lnTo>
                    <a:lnTo>
                      <a:pt x="1575" y="150"/>
                    </a:lnTo>
                    <a:lnTo>
                      <a:pt x="1575" y="435"/>
                    </a:lnTo>
                    <a:lnTo>
                      <a:pt x="0" y="450"/>
                    </a:lnTo>
                    <a:close/>
                  </a:path>
                </a:pathLst>
              </a:custGeom>
              <a:solidFill>
                <a:srgbClr val="000000"/>
              </a:solidFill>
              <a:ln w="9525">
                <a:solidFill>
                  <a:srgbClr val="000000"/>
                </a:solidFill>
                <a:round/>
                <a:headEnd/>
                <a:tailEnd/>
              </a:ln>
            </p:spPr>
            <p:txBody>
              <a:bodyPr/>
              <a:lstStyle/>
              <a:p>
                <a:endParaRPr lang="en-US"/>
              </a:p>
            </p:txBody>
          </p:sp>
          <p:sp>
            <p:nvSpPr>
              <p:cNvPr id="42046" name="Rectangle 66"/>
              <p:cNvSpPr>
                <a:spLocks noChangeArrowheads="1"/>
              </p:cNvSpPr>
              <p:nvPr/>
            </p:nvSpPr>
            <p:spPr bwMode="auto">
              <a:xfrm>
                <a:off x="1354" y="8810"/>
                <a:ext cx="6147" cy="1010"/>
              </a:xfrm>
              <a:prstGeom prst="rect">
                <a:avLst/>
              </a:prstGeom>
              <a:solidFill>
                <a:srgbClr val="000000"/>
              </a:solidFill>
              <a:ln w="12700">
                <a:solidFill>
                  <a:srgbClr val="000000"/>
                </a:solidFill>
                <a:miter lim="800000"/>
                <a:headEnd type="none" w="sm" len="sm"/>
                <a:tailEnd type="none" w="sm" len="sm"/>
              </a:ln>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2047" name="Freeform 67"/>
              <p:cNvSpPr>
                <a:spLocks/>
              </p:cNvSpPr>
              <p:nvPr/>
            </p:nvSpPr>
            <p:spPr bwMode="auto">
              <a:xfrm>
                <a:off x="1220" y="8450"/>
                <a:ext cx="2500" cy="572"/>
              </a:xfrm>
              <a:custGeom>
                <a:avLst/>
                <a:gdLst>
                  <a:gd name="T0" fmla="*/ 4 w 4285"/>
                  <a:gd name="T1" fmla="*/ 31 h 812"/>
                  <a:gd name="T2" fmla="*/ 4 w 4285"/>
                  <a:gd name="T3" fmla="*/ 3 h 812"/>
                  <a:gd name="T4" fmla="*/ 16 w 4285"/>
                  <a:gd name="T5" fmla="*/ 21 h 812"/>
                  <a:gd name="T6" fmla="*/ 23 w 4285"/>
                  <a:gd name="T7" fmla="*/ 1 h 812"/>
                  <a:gd name="T8" fmla="*/ 29 w 4285"/>
                  <a:gd name="T9" fmla="*/ 16 h 812"/>
                  <a:gd name="T10" fmla="*/ 29 w 4285"/>
                  <a:gd name="T11" fmla="*/ 26 h 812"/>
                  <a:gd name="T12" fmla="*/ 4 w 4285"/>
                  <a:gd name="T13" fmla="*/ 31 h 812"/>
                  <a:gd name="T14" fmla="*/ 0 60000 65536"/>
                  <a:gd name="T15" fmla="*/ 0 60000 65536"/>
                  <a:gd name="T16" fmla="*/ 0 60000 65536"/>
                  <a:gd name="T17" fmla="*/ 0 60000 65536"/>
                  <a:gd name="T18" fmla="*/ 0 60000 65536"/>
                  <a:gd name="T19" fmla="*/ 0 60000 65536"/>
                  <a:gd name="T20" fmla="*/ 0 60000 65536"/>
                  <a:gd name="T21" fmla="*/ 0 w 4285"/>
                  <a:gd name="T22" fmla="*/ 0 h 812"/>
                  <a:gd name="T23" fmla="*/ 4285 w 4285"/>
                  <a:gd name="T24" fmla="*/ 812 h 8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85" h="812">
                    <a:moveTo>
                      <a:pt x="535" y="722"/>
                    </a:moveTo>
                    <a:cubicBezTo>
                      <a:pt x="0" y="632"/>
                      <a:pt x="295" y="117"/>
                      <a:pt x="535" y="77"/>
                    </a:cubicBezTo>
                    <a:cubicBezTo>
                      <a:pt x="775" y="37"/>
                      <a:pt x="1575" y="492"/>
                      <a:pt x="1975" y="482"/>
                    </a:cubicBezTo>
                    <a:cubicBezTo>
                      <a:pt x="2375" y="472"/>
                      <a:pt x="2640" y="34"/>
                      <a:pt x="2935" y="17"/>
                    </a:cubicBezTo>
                    <a:cubicBezTo>
                      <a:pt x="3230" y="0"/>
                      <a:pt x="3610" y="277"/>
                      <a:pt x="3745" y="377"/>
                    </a:cubicBezTo>
                    <a:cubicBezTo>
                      <a:pt x="3880" y="477"/>
                      <a:pt x="4285" y="565"/>
                      <a:pt x="3745" y="617"/>
                    </a:cubicBezTo>
                    <a:cubicBezTo>
                      <a:pt x="3205" y="669"/>
                      <a:pt x="1070" y="812"/>
                      <a:pt x="535" y="722"/>
                    </a:cubicBezTo>
                    <a:close/>
                  </a:path>
                </a:pathLst>
              </a:custGeom>
              <a:solidFill>
                <a:srgbClr val="000000"/>
              </a:solidFill>
              <a:ln w="9525">
                <a:solidFill>
                  <a:srgbClr val="000000"/>
                </a:solidFill>
                <a:round/>
                <a:headEnd/>
                <a:tailEnd/>
              </a:ln>
            </p:spPr>
            <p:txBody>
              <a:bodyPr/>
              <a:lstStyle/>
              <a:p>
                <a:endParaRPr lang="en-US"/>
              </a:p>
            </p:txBody>
          </p:sp>
        </p:grpSp>
        <p:sp>
          <p:nvSpPr>
            <p:cNvPr id="42010" name="Rectangle 68"/>
            <p:cNvSpPr>
              <a:spLocks noChangeArrowheads="1"/>
            </p:cNvSpPr>
            <p:nvPr/>
          </p:nvSpPr>
          <p:spPr bwMode="auto">
            <a:xfrm>
              <a:off x="1795" y="6642"/>
              <a:ext cx="5164" cy="729"/>
            </a:xfrm>
            <a:prstGeom prst="rect">
              <a:avLst/>
            </a:prstGeom>
            <a:solidFill>
              <a:srgbClr val="FFCC66"/>
            </a:solidFill>
            <a:ln w="12700">
              <a:solidFill>
                <a:srgbClr val="FFCC66"/>
              </a:solidFill>
              <a:miter lim="800000"/>
              <a:headEnd type="none" w="sm" len="sm"/>
              <a:tailEnd type="none" w="sm" len="sm"/>
            </a:ln>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2011" name="Rectangle 69"/>
            <p:cNvSpPr>
              <a:spLocks noChangeArrowheads="1"/>
            </p:cNvSpPr>
            <p:nvPr/>
          </p:nvSpPr>
          <p:spPr bwMode="auto">
            <a:xfrm>
              <a:off x="1767" y="6570"/>
              <a:ext cx="5225" cy="88"/>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2012" name="Rectangle 70"/>
            <p:cNvSpPr>
              <a:spLocks noChangeArrowheads="1"/>
            </p:cNvSpPr>
            <p:nvPr/>
          </p:nvSpPr>
          <p:spPr bwMode="auto">
            <a:xfrm>
              <a:off x="1767" y="6327"/>
              <a:ext cx="5244" cy="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pSp>
          <p:nvGrpSpPr>
            <p:cNvPr id="42013" name="Group 71"/>
            <p:cNvGrpSpPr>
              <a:grpSpLocks/>
            </p:cNvGrpSpPr>
            <p:nvPr/>
          </p:nvGrpSpPr>
          <p:grpSpPr bwMode="auto">
            <a:xfrm>
              <a:off x="2013" y="6549"/>
              <a:ext cx="4744" cy="841"/>
              <a:chOff x="1200" y="2688"/>
              <a:chExt cx="2779" cy="395"/>
            </a:xfrm>
          </p:grpSpPr>
          <p:sp>
            <p:nvSpPr>
              <p:cNvPr id="42037" name="Rectangle 72"/>
              <p:cNvSpPr>
                <a:spLocks noChangeArrowheads="1"/>
              </p:cNvSpPr>
              <p:nvPr/>
            </p:nvSpPr>
            <p:spPr bwMode="auto">
              <a:xfrm>
                <a:off x="1200" y="2688"/>
                <a:ext cx="96" cy="3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2038" name="Rectangle 73"/>
              <p:cNvSpPr>
                <a:spLocks noChangeArrowheads="1"/>
              </p:cNvSpPr>
              <p:nvPr/>
            </p:nvSpPr>
            <p:spPr bwMode="auto">
              <a:xfrm>
                <a:off x="1536" y="2688"/>
                <a:ext cx="240" cy="3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2039" name="Rectangle 74"/>
              <p:cNvSpPr>
                <a:spLocks noChangeArrowheads="1"/>
              </p:cNvSpPr>
              <p:nvPr/>
            </p:nvSpPr>
            <p:spPr bwMode="auto">
              <a:xfrm>
                <a:off x="2053" y="2688"/>
                <a:ext cx="1067" cy="3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2040" name="Rectangle 75"/>
              <p:cNvSpPr>
                <a:spLocks noChangeArrowheads="1"/>
              </p:cNvSpPr>
              <p:nvPr/>
            </p:nvSpPr>
            <p:spPr bwMode="auto">
              <a:xfrm>
                <a:off x="3401" y="2699"/>
                <a:ext cx="240" cy="3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2041" name="Rectangle 76"/>
              <p:cNvSpPr>
                <a:spLocks noChangeArrowheads="1"/>
              </p:cNvSpPr>
              <p:nvPr/>
            </p:nvSpPr>
            <p:spPr bwMode="auto">
              <a:xfrm>
                <a:off x="3840" y="2688"/>
                <a:ext cx="139" cy="3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pSp>
        <p:sp>
          <p:nvSpPr>
            <p:cNvPr id="42014" name="Text Box 77"/>
            <p:cNvSpPr txBox="1">
              <a:spLocks noChangeArrowheads="1"/>
            </p:cNvSpPr>
            <p:nvPr/>
          </p:nvSpPr>
          <p:spPr bwMode="auto">
            <a:xfrm>
              <a:off x="7339" y="7139"/>
              <a:ext cx="3113" cy="7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44769" tIns="22384" rIns="44769" bIns="22384"/>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l" eaLnBrk="1" hangingPunct="1"/>
              <a:r>
                <a:rPr lang="en-US" altLang="en-US" sz="1300" dirty="0">
                  <a:solidFill>
                    <a:srgbClr val="000000"/>
                  </a:solidFill>
                  <a:latin typeface="Arial" panose="020B0604020202020204" pitchFamily="34" charset="0"/>
                </a:rPr>
                <a:t>High aspect ratio pattern</a:t>
              </a:r>
            </a:p>
            <a:p>
              <a:pPr algn="l" eaLnBrk="1" hangingPunct="1"/>
              <a:r>
                <a:rPr lang="en-US" altLang="en-US" sz="1300" dirty="0">
                  <a:solidFill>
                    <a:srgbClr val="000000"/>
                  </a:solidFill>
                  <a:latin typeface="Arial" panose="020B0604020202020204" pitchFamily="34" charset="0"/>
                </a:rPr>
                <a:t>after selective etch</a:t>
              </a:r>
              <a:endParaRPr lang="en-US" altLang="en-US" sz="1300" dirty="0"/>
            </a:p>
          </p:txBody>
        </p:sp>
        <p:sp>
          <p:nvSpPr>
            <p:cNvPr id="42015" name="Line 78"/>
            <p:cNvSpPr>
              <a:spLocks noChangeShapeType="1"/>
            </p:cNvSpPr>
            <p:nvPr/>
          </p:nvSpPr>
          <p:spPr bwMode="auto">
            <a:xfrm flipH="1" flipV="1">
              <a:off x="6765" y="7150"/>
              <a:ext cx="555" cy="15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016" name="Line 79"/>
            <p:cNvSpPr>
              <a:spLocks noChangeShapeType="1"/>
            </p:cNvSpPr>
            <p:nvPr/>
          </p:nvSpPr>
          <p:spPr bwMode="auto">
            <a:xfrm flipH="1">
              <a:off x="6828" y="6484"/>
              <a:ext cx="574" cy="8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017" name="Text Box 80"/>
            <p:cNvSpPr txBox="1">
              <a:spLocks noChangeArrowheads="1"/>
            </p:cNvSpPr>
            <p:nvPr/>
          </p:nvSpPr>
          <p:spPr bwMode="auto">
            <a:xfrm>
              <a:off x="7376" y="6319"/>
              <a:ext cx="2503" cy="6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44769" tIns="22384" rIns="44769" bIns="22384"/>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l" eaLnBrk="1" hangingPunct="1"/>
              <a:r>
                <a:rPr lang="en-US" altLang="en-US" sz="1300" dirty="0" smtClean="0">
                  <a:solidFill>
                    <a:srgbClr val="000000"/>
                  </a:solidFill>
                  <a:latin typeface="Arial" panose="020B0604020202020204" pitchFamily="34" charset="0"/>
                </a:rPr>
                <a:t>Selective and anisotropic </a:t>
              </a:r>
              <a:r>
                <a:rPr lang="en-US" altLang="en-US" sz="1300" dirty="0">
                  <a:solidFill>
                    <a:srgbClr val="000000"/>
                  </a:solidFill>
                  <a:latin typeface="Arial" panose="020B0604020202020204" pitchFamily="34" charset="0"/>
                </a:rPr>
                <a:t>O</a:t>
              </a:r>
              <a:r>
                <a:rPr lang="en-US" altLang="en-US" sz="1300" baseline="-25000" dirty="0">
                  <a:solidFill>
                    <a:srgbClr val="000000"/>
                  </a:solidFill>
                  <a:latin typeface="Arial" panose="020B0604020202020204" pitchFamily="34" charset="0"/>
                </a:rPr>
                <a:t>2</a:t>
              </a:r>
              <a:r>
                <a:rPr lang="en-US" altLang="en-US" sz="1300" dirty="0">
                  <a:solidFill>
                    <a:srgbClr val="000000"/>
                  </a:solidFill>
                  <a:latin typeface="Arial" panose="020B0604020202020204" pitchFamily="34" charset="0"/>
                </a:rPr>
                <a:t> RIE </a:t>
              </a:r>
            </a:p>
          </p:txBody>
        </p:sp>
        <p:sp>
          <p:nvSpPr>
            <p:cNvPr id="42018" name="Text Box 81"/>
            <p:cNvSpPr txBox="1">
              <a:spLocks noChangeArrowheads="1"/>
            </p:cNvSpPr>
            <p:nvPr/>
          </p:nvSpPr>
          <p:spPr bwMode="auto">
            <a:xfrm>
              <a:off x="3553" y="3684"/>
              <a:ext cx="1700"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2179" tIns="31090" rIns="62179" bIns="31090"/>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l" eaLnBrk="1" hangingPunct="1"/>
              <a:r>
                <a:rPr lang="en-US" altLang="en-US" sz="1300" b="1">
                  <a:solidFill>
                    <a:srgbClr val="E79D13"/>
                  </a:solidFill>
                  <a:latin typeface="Arial" panose="020B0604020202020204" pitchFamily="34" charset="0"/>
                </a:rPr>
                <a:t>SUBSTRATE</a:t>
              </a:r>
              <a:endParaRPr lang="en-US" altLang="en-US" sz="1300"/>
            </a:p>
          </p:txBody>
        </p:sp>
        <p:sp>
          <p:nvSpPr>
            <p:cNvPr id="42019" name="Text Box 82"/>
            <p:cNvSpPr txBox="1">
              <a:spLocks noChangeArrowheads="1"/>
            </p:cNvSpPr>
            <p:nvPr/>
          </p:nvSpPr>
          <p:spPr bwMode="auto">
            <a:xfrm>
              <a:off x="3534" y="5500"/>
              <a:ext cx="1700"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2179" tIns="31090" rIns="62179" bIns="31090"/>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l" eaLnBrk="1" hangingPunct="1"/>
              <a:r>
                <a:rPr lang="en-US" altLang="en-US" sz="1300" b="1">
                  <a:solidFill>
                    <a:srgbClr val="E79D13"/>
                  </a:solidFill>
                  <a:latin typeface="Arial" panose="020B0604020202020204" pitchFamily="34" charset="0"/>
                </a:rPr>
                <a:t>SUBSTRATE</a:t>
              </a:r>
              <a:endParaRPr lang="en-US" altLang="en-US" sz="1300"/>
            </a:p>
          </p:txBody>
        </p:sp>
        <p:sp>
          <p:nvSpPr>
            <p:cNvPr id="42020" name="Text Box 83"/>
            <p:cNvSpPr txBox="1">
              <a:spLocks noChangeArrowheads="1"/>
            </p:cNvSpPr>
            <p:nvPr/>
          </p:nvSpPr>
          <p:spPr bwMode="auto">
            <a:xfrm>
              <a:off x="3533" y="7396"/>
              <a:ext cx="1699"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2179" tIns="31090" rIns="62179" bIns="31090"/>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l" eaLnBrk="1" hangingPunct="1"/>
              <a:r>
                <a:rPr lang="en-US" altLang="en-US" sz="1300" b="1">
                  <a:solidFill>
                    <a:srgbClr val="E79D13"/>
                  </a:solidFill>
                  <a:latin typeface="Arial" panose="020B0604020202020204" pitchFamily="34" charset="0"/>
                </a:rPr>
                <a:t>SUBSTRATE</a:t>
              </a:r>
              <a:endParaRPr lang="en-US" altLang="en-US" sz="1300"/>
            </a:p>
          </p:txBody>
        </p:sp>
        <p:grpSp>
          <p:nvGrpSpPr>
            <p:cNvPr id="42021" name="Group 84"/>
            <p:cNvGrpSpPr>
              <a:grpSpLocks/>
            </p:cNvGrpSpPr>
            <p:nvPr/>
          </p:nvGrpSpPr>
          <p:grpSpPr bwMode="auto">
            <a:xfrm>
              <a:off x="6684" y="2494"/>
              <a:ext cx="655" cy="574"/>
              <a:chOff x="3312" y="864"/>
              <a:chExt cx="1248" cy="336"/>
            </a:xfrm>
          </p:grpSpPr>
          <p:sp>
            <p:nvSpPr>
              <p:cNvPr id="42033" name="Line 85"/>
              <p:cNvSpPr>
                <a:spLocks noChangeShapeType="1"/>
              </p:cNvSpPr>
              <p:nvPr/>
            </p:nvSpPr>
            <p:spPr bwMode="auto">
              <a:xfrm>
                <a:off x="3312" y="1113"/>
                <a:ext cx="124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34" name="Line 86"/>
              <p:cNvSpPr>
                <a:spLocks noChangeShapeType="1"/>
              </p:cNvSpPr>
              <p:nvPr/>
            </p:nvSpPr>
            <p:spPr bwMode="auto">
              <a:xfrm>
                <a:off x="3312" y="960"/>
                <a:ext cx="124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35" name="Line 87"/>
              <p:cNvSpPr>
                <a:spLocks noChangeShapeType="1"/>
              </p:cNvSpPr>
              <p:nvPr/>
            </p:nvSpPr>
            <p:spPr bwMode="auto">
              <a:xfrm>
                <a:off x="4368" y="864"/>
                <a:ext cx="0" cy="9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036" name="Line 88"/>
              <p:cNvSpPr>
                <a:spLocks noChangeShapeType="1"/>
              </p:cNvSpPr>
              <p:nvPr/>
            </p:nvSpPr>
            <p:spPr bwMode="auto">
              <a:xfrm flipV="1">
                <a:off x="4368" y="1104"/>
                <a:ext cx="0" cy="9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2022" name="Text Box 89"/>
            <p:cNvSpPr txBox="1">
              <a:spLocks noChangeArrowheads="1"/>
            </p:cNvSpPr>
            <p:nvPr/>
          </p:nvSpPr>
          <p:spPr bwMode="auto">
            <a:xfrm>
              <a:off x="7318" y="2607"/>
              <a:ext cx="3216" cy="41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44769" tIns="22384" rIns="44769" bIns="22384"/>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l" eaLnBrk="1" hangingPunct="1"/>
              <a:r>
                <a:rPr lang="en-US" altLang="en-US" sz="1300" dirty="0">
                  <a:solidFill>
                    <a:srgbClr val="000000"/>
                  </a:solidFill>
                  <a:latin typeface="Arial" panose="020B0604020202020204" pitchFamily="34" charset="0"/>
                </a:rPr>
                <a:t>Low aspect ratio </a:t>
              </a:r>
              <a:r>
                <a:rPr lang="en-US" altLang="en-US" sz="1300" dirty="0" smtClean="0">
                  <a:solidFill>
                    <a:srgbClr val="000000"/>
                  </a:solidFill>
                  <a:latin typeface="Arial" panose="020B0604020202020204" pitchFamily="34" charset="0"/>
                </a:rPr>
                <a:t>imprint</a:t>
              </a:r>
              <a:endParaRPr lang="en-US" altLang="en-US" sz="1300" dirty="0"/>
            </a:p>
          </p:txBody>
        </p:sp>
        <p:sp>
          <p:nvSpPr>
            <p:cNvPr id="42026" name="Rectangle 93"/>
            <p:cNvSpPr>
              <a:spLocks noChangeArrowheads="1"/>
            </p:cNvSpPr>
            <p:nvPr/>
          </p:nvSpPr>
          <p:spPr bwMode="auto">
            <a:xfrm>
              <a:off x="1750" y="2863"/>
              <a:ext cx="5164" cy="729"/>
            </a:xfrm>
            <a:prstGeom prst="rect">
              <a:avLst/>
            </a:prstGeom>
            <a:solidFill>
              <a:srgbClr val="FFCC66"/>
            </a:solidFill>
            <a:ln w="12700">
              <a:solidFill>
                <a:srgbClr val="FFCC66"/>
              </a:solidFill>
              <a:miter lim="800000"/>
              <a:headEnd type="none" w="sm" len="sm"/>
              <a:tailEnd type="none" w="sm" len="sm"/>
            </a:ln>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2027" name="Line 94"/>
            <p:cNvSpPr>
              <a:spLocks noChangeShapeType="1"/>
            </p:cNvSpPr>
            <p:nvPr/>
          </p:nvSpPr>
          <p:spPr bwMode="auto">
            <a:xfrm flipH="1" flipV="1">
              <a:off x="6639" y="3354"/>
              <a:ext cx="618" cy="16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028" name="Rectangle 95"/>
            <p:cNvSpPr>
              <a:spLocks noChangeArrowheads="1"/>
            </p:cNvSpPr>
            <p:nvPr/>
          </p:nvSpPr>
          <p:spPr bwMode="auto">
            <a:xfrm>
              <a:off x="1795" y="4761"/>
              <a:ext cx="5164" cy="729"/>
            </a:xfrm>
            <a:prstGeom prst="rect">
              <a:avLst/>
            </a:prstGeom>
            <a:solidFill>
              <a:srgbClr val="FFCC66"/>
            </a:solidFill>
            <a:ln w="12700">
              <a:solidFill>
                <a:srgbClr val="FFCC66"/>
              </a:solidFill>
              <a:miter lim="800000"/>
              <a:headEnd type="none" w="sm" len="sm"/>
              <a:tailEnd type="none" w="sm" len="sm"/>
            </a:ln>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2029" name="Line 96"/>
            <p:cNvSpPr>
              <a:spLocks noChangeShapeType="1"/>
            </p:cNvSpPr>
            <p:nvPr/>
          </p:nvSpPr>
          <p:spPr bwMode="auto">
            <a:xfrm flipH="1" flipV="1">
              <a:off x="6684" y="5238"/>
              <a:ext cx="630" cy="1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useBgFill="1">
          <p:nvSpPr>
            <p:cNvPr id="42030" name="Rectangle 97"/>
            <p:cNvSpPr>
              <a:spLocks noChangeArrowheads="1"/>
            </p:cNvSpPr>
            <p:nvPr/>
          </p:nvSpPr>
          <p:spPr bwMode="auto">
            <a:xfrm>
              <a:off x="1604" y="2208"/>
              <a:ext cx="5653" cy="245"/>
            </a:xfrm>
            <a:prstGeom prst="rect">
              <a:avLst/>
            </a:prstGeom>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42031" name="Line 98"/>
            <p:cNvSpPr>
              <a:spLocks noChangeShapeType="1"/>
            </p:cNvSpPr>
            <p:nvPr/>
          </p:nvSpPr>
          <p:spPr bwMode="auto">
            <a:xfrm flipH="1">
              <a:off x="6721" y="2126"/>
              <a:ext cx="453" cy="40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032" name="Rectangle 99"/>
            <p:cNvSpPr>
              <a:spLocks noChangeArrowheads="1"/>
            </p:cNvSpPr>
            <p:nvPr/>
          </p:nvSpPr>
          <p:spPr bwMode="auto">
            <a:xfrm>
              <a:off x="1755" y="4080"/>
              <a:ext cx="5250" cy="4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pSp>
      <p:sp>
        <p:nvSpPr>
          <p:cNvPr id="2" name="Rectangle 1"/>
          <p:cNvSpPr/>
          <p:nvPr/>
        </p:nvSpPr>
        <p:spPr>
          <a:xfrm>
            <a:off x="6278476" y="3641077"/>
            <a:ext cx="2850460" cy="1015663"/>
          </a:xfrm>
          <a:prstGeom prst="rect">
            <a:avLst/>
          </a:prstGeom>
        </p:spPr>
        <p:txBody>
          <a:bodyPr wrap="none">
            <a:spAutoFit/>
          </a:bodyPr>
          <a:lstStyle/>
          <a:p>
            <a:r>
              <a:rPr lang="en-US" altLang="en-US" sz="2000" b="1" dirty="0" smtClean="0">
                <a:solidFill>
                  <a:srgbClr val="FF0000"/>
                </a:solidFill>
              </a:rPr>
              <a:t>Advantages of SFIL-R</a:t>
            </a:r>
          </a:p>
          <a:p>
            <a:pPr marL="285750" indent="-285750">
              <a:buFont typeface="Arial" panose="020B0604020202020204" pitchFamily="34" charset="0"/>
              <a:buChar char="•"/>
            </a:pPr>
            <a:r>
              <a:rPr lang="en-US" sz="2000" dirty="0" smtClean="0">
                <a:solidFill>
                  <a:srgbClr val="000000"/>
                </a:solidFill>
              </a:rPr>
              <a:t>faster fill</a:t>
            </a:r>
          </a:p>
          <a:p>
            <a:pPr marL="285750" indent="-285750">
              <a:buFont typeface="Arial" panose="020B0604020202020204" pitchFamily="34" charset="0"/>
              <a:buChar char="•"/>
            </a:pPr>
            <a:r>
              <a:rPr lang="en-US" sz="2000" dirty="0" smtClean="0">
                <a:solidFill>
                  <a:srgbClr val="000000"/>
                </a:solidFill>
              </a:rPr>
              <a:t>tone reversal</a:t>
            </a:r>
            <a:endParaRPr lang="en-US" sz="4400" dirty="0"/>
          </a:p>
        </p:txBody>
      </p:sp>
    </p:spTree>
    <p:extLst>
      <p:ext uri="{BB962C8B-B14F-4D97-AF65-F5344CB8AC3E}">
        <p14:creationId xmlns:p14="http://schemas.microsoft.com/office/powerpoint/2010/main" val="1106407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0" y="985350"/>
            <a:ext cx="9144000" cy="50752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48547" name="Text Box 3"/>
          <p:cNvSpPr txBox="1">
            <a:spLocks noChangeArrowheads="1"/>
          </p:cNvSpPr>
          <p:nvPr/>
        </p:nvSpPr>
        <p:spPr bwMode="auto">
          <a:xfrm>
            <a:off x="3505200" y="2836375"/>
            <a:ext cx="2892425"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i="1">
                <a:latin typeface="Arial" panose="020B0604020202020204" pitchFamily="34" charset="0"/>
                <a:cs typeface="Arial" panose="020B0604020202020204" pitchFamily="34" charset="0"/>
              </a:rPr>
              <a:t>Dispense SIM Material</a:t>
            </a:r>
          </a:p>
        </p:txBody>
      </p:sp>
      <p:sp>
        <p:nvSpPr>
          <p:cNvPr id="748548" name="Rectangle 4"/>
          <p:cNvSpPr>
            <a:spLocks noChangeArrowheads="1"/>
          </p:cNvSpPr>
          <p:nvPr/>
        </p:nvSpPr>
        <p:spPr bwMode="auto">
          <a:xfrm>
            <a:off x="558800" y="3796813"/>
            <a:ext cx="2667000" cy="10668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5173" name="Rectangle 5"/>
          <p:cNvSpPr>
            <a:spLocks noChangeArrowheads="1"/>
          </p:cNvSpPr>
          <p:nvPr/>
        </p:nvSpPr>
        <p:spPr bwMode="auto">
          <a:xfrm>
            <a:off x="274638" y="92075"/>
            <a:ext cx="8229600" cy="85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a:solidFill>
                  <a:srgbClr val="3333CC"/>
                </a:solidFill>
                <a:latin typeface="Lucida Sans" panose="020B0602030504020204" pitchFamily="34" charset="0"/>
                <a:ea typeface="Lucida Sans" panose="020B0602030504020204" pitchFamily="34" charset="0"/>
                <a:cs typeface="Arial" panose="020B0604020202020204" pitchFamily="34" charset="0"/>
              </a:rPr>
              <a:t>SFIL Damascene Process (SIM)</a:t>
            </a:r>
          </a:p>
        </p:txBody>
      </p:sp>
      <p:sp>
        <p:nvSpPr>
          <p:cNvPr id="135174" name="Text Box 6"/>
          <p:cNvSpPr txBox="1">
            <a:spLocks noChangeArrowheads="1"/>
          </p:cNvSpPr>
          <p:nvPr/>
        </p:nvSpPr>
        <p:spPr bwMode="auto">
          <a:xfrm>
            <a:off x="5961063" y="1688613"/>
            <a:ext cx="2101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a:latin typeface="Arial" panose="020B0604020202020204" pitchFamily="34" charset="0"/>
                <a:cs typeface="Arial" panose="020B0604020202020204" pitchFamily="34" charset="0"/>
              </a:rPr>
              <a:t># of process steps:</a:t>
            </a:r>
          </a:p>
        </p:txBody>
      </p:sp>
      <p:sp>
        <p:nvSpPr>
          <p:cNvPr id="748551" name="Rectangle 7"/>
          <p:cNvSpPr>
            <a:spLocks noChangeArrowheads="1"/>
          </p:cNvSpPr>
          <p:nvPr/>
        </p:nvSpPr>
        <p:spPr bwMode="auto">
          <a:xfrm>
            <a:off x="557213" y="3771413"/>
            <a:ext cx="2662237" cy="10668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48552" name="Freeform 8"/>
          <p:cNvSpPr>
            <a:spLocks/>
          </p:cNvSpPr>
          <p:nvPr/>
        </p:nvSpPr>
        <p:spPr bwMode="auto">
          <a:xfrm>
            <a:off x="552450" y="3776175"/>
            <a:ext cx="2667000" cy="1219200"/>
          </a:xfrm>
          <a:custGeom>
            <a:avLst/>
            <a:gdLst>
              <a:gd name="T0" fmla="*/ 0 w 1680"/>
              <a:gd name="T1" fmla="*/ 0 h 768"/>
              <a:gd name="T2" fmla="*/ 0 w 1680"/>
              <a:gd name="T3" fmla="*/ 228600 h 768"/>
              <a:gd name="T4" fmla="*/ 609600 w 1680"/>
              <a:gd name="T5" fmla="*/ 228600 h 768"/>
              <a:gd name="T6" fmla="*/ 609600 w 1680"/>
              <a:gd name="T7" fmla="*/ 762000 h 768"/>
              <a:gd name="T8" fmla="*/ 1066800 w 1680"/>
              <a:gd name="T9" fmla="*/ 762000 h 768"/>
              <a:gd name="T10" fmla="*/ 1066800 w 1680"/>
              <a:gd name="T11" fmla="*/ 1219200 h 768"/>
              <a:gd name="T12" fmla="*/ 1600200 w 1680"/>
              <a:gd name="T13" fmla="*/ 1219200 h 768"/>
              <a:gd name="T14" fmla="*/ 1600200 w 1680"/>
              <a:gd name="T15" fmla="*/ 762000 h 768"/>
              <a:gd name="T16" fmla="*/ 2057400 w 1680"/>
              <a:gd name="T17" fmla="*/ 762000 h 768"/>
              <a:gd name="T18" fmla="*/ 2057400 w 1680"/>
              <a:gd name="T19" fmla="*/ 228600 h 768"/>
              <a:gd name="T20" fmla="*/ 2667000 w 1680"/>
              <a:gd name="T21" fmla="*/ 228600 h 768"/>
              <a:gd name="T22" fmla="*/ 2667000 w 1680"/>
              <a:gd name="T23" fmla="*/ 0 h 768"/>
              <a:gd name="T24" fmla="*/ 0 w 1680"/>
              <a:gd name="T25" fmla="*/ 0 h 7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80" h="768">
                <a:moveTo>
                  <a:pt x="0" y="0"/>
                </a:moveTo>
                <a:lnTo>
                  <a:pt x="0" y="144"/>
                </a:lnTo>
                <a:lnTo>
                  <a:pt x="384" y="144"/>
                </a:lnTo>
                <a:lnTo>
                  <a:pt x="384" y="480"/>
                </a:lnTo>
                <a:lnTo>
                  <a:pt x="672" y="480"/>
                </a:lnTo>
                <a:lnTo>
                  <a:pt x="672" y="768"/>
                </a:lnTo>
                <a:lnTo>
                  <a:pt x="1008" y="768"/>
                </a:lnTo>
                <a:lnTo>
                  <a:pt x="1008" y="480"/>
                </a:lnTo>
                <a:lnTo>
                  <a:pt x="1296" y="480"/>
                </a:lnTo>
                <a:lnTo>
                  <a:pt x="1296" y="144"/>
                </a:lnTo>
                <a:lnTo>
                  <a:pt x="1680" y="144"/>
                </a:lnTo>
                <a:lnTo>
                  <a:pt x="1680" y="0"/>
                </a:lnTo>
                <a:lnTo>
                  <a:pt x="0" y="0"/>
                </a:lnTo>
                <a:close/>
              </a:path>
            </a:pathLst>
          </a:cu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8553" name="Rectangle 9"/>
          <p:cNvSpPr>
            <a:spLocks noChangeArrowheads="1"/>
          </p:cNvSpPr>
          <p:nvPr/>
        </p:nvSpPr>
        <p:spPr bwMode="auto">
          <a:xfrm>
            <a:off x="522288" y="2056913"/>
            <a:ext cx="2667000" cy="457200"/>
          </a:xfrm>
          <a:prstGeom prst="rect">
            <a:avLst/>
          </a:prstGeom>
          <a:gradFill rotWithShape="1">
            <a:gsLst>
              <a:gs pos="0">
                <a:srgbClr val="4C004C">
                  <a:alpha val="0"/>
                </a:srgbClr>
              </a:gs>
              <a:gs pos="100000">
                <a:srgbClr val="A400A4">
                  <a:alpha val="28998"/>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48554" name="Rectangle 10"/>
          <p:cNvSpPr>
            <a:spLocks noChangeArrowheads="1"/>
          </p:cNvSpPr>
          <p:nvPr/>
        </p:nvSpPr>
        <p:spPr bwMode="auto">
          <a:xfrm>
            <a:off x="531813" y="2509350"/>
            <a:ext cx="2681287" cy="2362200"/>
          </a:xfrm>
          <a:prstGeom prst="rect">
            <a:avLst/>
          </a:prstGeom>
          <a:solidFill>
            <a:srgbClr val="A400A4">
              <a:alpha val="3019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nvGrpSpPr>
          <p:cNvPr id="748555" name="Group 11"/>
          <p:cNvGrpSpPr>
            <a:grpSpLocks/>
          </p:cNvGrpSpPr>
          <p:nvPr/>
        </p:nvGrpSpPr>
        <p:grpSpPr bwMode="auto">
          <a:xfrm>
            <a:off x="520700" y="1083775"/>
            <a:ext cx="2667000" cy="1752600"/>
            <a:chOff x="328" y="782"/>
            <a:chExt cx="1680" cy="1104"/>
          </a:xfrm>
        </p:grpSpPr>
        <p:sp>
          <p:nvSpPr>
            <p:cNvPr id="135210" name="Freeform 12"/>
            <p:cNvSpPr>
              <a:spLocks/>
            </p:cNvSpPr>
            <p:nvPr/>
          </p:nvSpPr>
          <p:spPr bwMode="auto">
            <a:xfrm>
              <a:off x="328" y="782"/>
              <a:ext cx="1680" cy="1104"/>
            </a:xfrm>
            <a:custGeom>
              <a:avLst/>
              <a:gdLst>
                <a:gd name="T0" fmla="*/ 0 w 1680"/>
                <a:gd name="T1" fmla="*/ 0 h 1104"/>
                <a:gd name="T2" fmla="*/ 0 w 1680"/>
                <a:gd name="T3" fmla="*/ 480 h 1104"/>
                <a:gd name="T4" fmla="*/ 384 w 1680"/>
                <a:gd name="T5" fmla="*/ 480 h 1104"/>
                <a:gd name="T6" fmla="*/ 384 w 1680"/>
                <a:gd name="T7" fmla="*/ 816 h 1104"/>
                <a:gd name="T8" fmla="*/ 672 w 1680"/>
                <a:gd name="T9" fmla="*/ 816 h 1104"/>
                <a:gd name="T10" fmla="*/ 672 w 1680"/>
                <a:gd name="T11" fmla="*/ 1104 h 1104"/>
                <a:gd name="T12" fmla="*/ 1008 w 1680"/>
                <a:gd name="T13" fmla="*/ 1104 h 1104"/>
                <a:gd name="T14" fmla="*/ 1008 w 1680"/>
                <a:gd name="T15" fmla="*/ 816 h 1104"/>
                <a:gd name="T16" fmla="*/ 1296 w 1680"/>
                <a:gd name="T17" fmla="*/ 816 h 1104"/>
                <a:gd name="T18" fmla="*/ 1296 w 1680"/>
                <a:gd name="T19" fmla="*/ 480 h 1104"/>
                <a:gd name="T20" fmla="*/ 1680 w 1680"/>
                <a:gd name="T21" fmla="*/ 480 h 1104"/>
                <a:gd name="T22" fmla="*/ 1680 w 1680"/>
                <a:gd name="T23" fmla="*/ 0 h 1104"/>
                <a:gd name="T24" fmla="*/ 0 w 1680"/>
                <a:gd name="T25" fmla="*/ 0 h 11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80" h="1104">
                  <a:moveTo>
                    <a:pt x="0" y="0"/>
                  </a:moveTo>
                  <a:lnTo>
                    <a:pt x="0" y="480"/>
                  </a:lnTo>
                  <a:lnTo>
                    <a:pt x="384" y="480"/>
                  </a:lnTo>
                  <a:lnTo>
                    <a:pt x="384" y="816"/>
                  </a:lnTo>
                  <a:lnTo>
                    <a:pt x="672" y="816"/>
                  </a:lnTo>
                  <a:lnTo>
                    <a:pt x="672" y="1104"/>
                  </a:lnTo>
                  <a:lnTo>
                    <a:pt x="1008" y="1104"/>
                  </a:lnTo>
                  <a:lnTo>
                    <a:pt x="1008" y="816"/>
                  </a:lnTo>
                  <a:lnTo>
                    <a:pt x="1296" y="816"/>
                  </a:lnTo>
                  <a:lnTo>
                    <a:pt x="1296" y="480"/>
                  </a:lnTo>
                  <a:lnTo>
                    <a:pt x="1680" y="480"/>
                  </a:lnTo>
                  <a:lnTo>
                    <a:pt x="1680" y="0"/>
                  </a:lnTo>
                  <a:lnTo>
                    <a:pt x="0" y="0"/>
                  </a:lnTo>
                  <a:close/>
                </a:path>
              </a:pathLst>
            </a:custGeom>
            <a:solidFill>
              <a:srgbClr val="3366FF"/>
            </a:solidFill>
            <a:ln w="2540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11" name="Text Box 13"/>
            <p:cNvSpPr txBox="1">
              <a:spLocks noChangeArrowheads="1"/>
            </p:cNvSpPr>
            <p:nvPr/>
          </p:nvSpPr>
          <p:spPr bwMode="auto">
            <a:xfrm>
              <a:off x="498" y="933"/>
              <a:ext cx="1356" cy="231"/>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2540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a:latin typeface="Arial" panose="020B0604020202020204" pitchFamily="34" charset="0"/>
                  <a:cs typeface="Arial" panose="020B0604020202020204" pitchFamily="34" charset="0"/>
                </a:rPr>
                <a:t>Multi-Tier Template</a:t>
              </a:r>
            </a:p>
          </p:txBody>
        </p:sp>
      </p:grpSp>
      <p:sp>
        <p:nvSpPr>
          <p:cNvPr id="748558" name="Text Box 14"/>
          <p:cNvSpPr txBox="1">
            <a:spLocks noChangeArrowheads="1"/>
          </p:cNvSpPr>
          <p:nvPr/>
        </p:nvSpPr>
        <p:spPr bwMode="auto">
          <a:xfrm>
            <a:off x="3505200" y="2923688"/>
            <a:ext cx="289560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i="1">
                <a:latin typeface="Arial" panose="020B0604020202020204" pitchFamily="34" charset="0"/>
                <a:cs typeface="Arial" panose="020B0604020202020204" pitchFamily="34" charset="0"/>
              </a:rPr>
              <a:t>Position template</a:t>
            </a:r>
          </a:p>
        </p:txBody>
      </p:sp>
      <p:sp>
        <p:nvSpPr>
          <p:cNvPr id="748559" name="Text Box 15"/>
          <p:cNvSpPr txBox="1">
            <a:spLocks noChangeArrowheads="1"/>
          </p:cNvSpPr>
          <p:nvPr/>
        </p:nvSpPr>
        <p:spPr bwMode="auto">
          <a:xfrm>
            <a:off x="3505200" y="2928450"/>
            <a:ext cx="25908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i="1">
                <a:latin typeface="Arial" panose="020B0604020202020204" pitchFamily="34" charset="0"/>
                <a:cs typeface="Arial" panose="020B0604020202020204" pitchFamily="34" charset="0"/>
              </a:rPr>
              <a:t>Flash</a:t>
            </a:r>
          </a:p>
        </p:txBody>
      </p:sp>
      <p:sp>
        <p:nvSpPr>
          <p:cNvPr id="748560" name="Text Box 16"/>
          <p:cNvSpPr txBox="1">
            <a:spLocks noChangeArrowheads="1"/>
          </p:cNvSpPr>
          <p:nvPr/>
        </p:nvSpPr>
        <p:spPr bwMode="auto">
          <a:xfrm>
            <a:off x="3505200" y="2937975"/>
            <a:ext cx="24384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i="1">
                <a:latin typeface="Arial" panose="020B0604020202020204" pitchFamily="34" charset="0"/>
                <a:cs typeface="Arial" panose="020B0604020202020204" pitchFamily="34" charset="0"/>
              </a:rPr>
              <a:t>Release    </a:t>
            </a:r>
          </a:p>
        </p:txBody>
      </p:sp>
      <p:sp>
        <p:nvSpPr>
          <p:cNvPr id="748561" name="Text Box 17"/>
          <p:cNvSpPr txBox="1">
            <a:spLocks noChangeArrowheads="1"/>
          </p:cNvSpPr>
          <p:nvPr/>
        </p:nvSpPr>
        <p:spPr bwMode="auto">
          <a:xfrm>
            <a:off x="3519488" y="2556975"/>
            <a:ext cx="208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b="1">
                <a:latin typeface="Arial" panose="020B0604020202020204" pitchFamily="34" charset="0"/>
                <a:cs typeface="Arial" panose="020B0604020202020204" pitchFamily="34" charset="0"/>
              </a:rPr>
              <a:t>SFIL IMPRINTING</a:t>
            </a:r>
          </a:p>
        </p:txBody>
      </p:sp>
      <p:grpSp>
        <p:nvGrpSpPr>
          <p:cNvPr id="748562" name="Group 18"/>
          <p:cNvGrpSpPr>
            <a:grpSpLocks/>
          </p:cNvGrpSpPr>
          <p:nvPr/>
        </p:nvGrpSpPr>
        <p:grpSpPr bwMode="auto">
          <a:xfrm>
            <a:off x="476250" y="1137750"/>
            <a:ext cx="2743200" cy="1133475"/>
            <a:chOff x="300" y="816"/>
            <a:chExt cx="1728" cy="714"/>
          </a:xfrm>
        </p:grpSpPr>
        <p:grpSp>
          <p:nvGrpSpPr>
            <p:cNvPr id="135199" name="Group 19"/>
            <p:cNvGrpSpPr>
              <a:grpSpLocks/>
            </p:cNvGrpSpPr>
            <p:nvPr/>
          </p:nvGrpSpPr>
          <p:grpSpPr bwMode="auto">
            <a:xfrm>
              <a:off x="300" y="1242"/>
              <a:ext cx="1728" cy="288"/>
              <a:chOff x="4032" y="2016"/>
              <a:chExt cx="1728" cy="288"/>
            </a:xfrm>
          </p:grpSpPr>
          <p:sp>
            <p:nvSpPr>
              <p:cNvPr id="135201" name="AutoShape 20"/>
              <p:cNvSpPr>
                <a:spLocks noChangeArrowheads="1"/>
              </p:cNvSpPr>
              <p:nvPr/>
            </p:nvSpPr>
            <p:spPr bwMode="auto">
              <a:xfrm>
                <a:off x="4032" y="2016"/>
                <a:ext cx="192" cy="288"/>
              </a:xfrm>
              <a:prstGeom prst="downArrow">
                <a:avLst>
                  <a:gd name="adj1" fmla="val 50000"/>
                  <a:gd name="adj2" fmla="val 37500"/>
                </a:avLst>
              </a:prstGeom>
              <a:solidFill>
                <a:srgbClr val="99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5202" name="AutoShape 21"/>
              <p:cNvSpPr>
                <a:spLocks noChangeArrowheads="1"/>
              </p:cNvSpPr>
              <p:nvPr/>
            </p:nvSpPr>
            <p:spPr bwMode="auto">
              <a:xfrm>
                <a:off x="4224" y="2016"/>
                <a:ext cx="192" cy="288"/>
              </a:xfrm>
              <a:prstGeom prst="downArrow">
                <a:avLst>
                  <a:gd name="adj1" fmla="val 50000"/>
                  <a:gd name="adj2" fmla="val 37500"/>
                </a:avLst>
              </a:prstGeom>
              <a:solidFill>
                <a:srgbClr val="99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5203" name="AutoShape 22"/>
              <p:cNvSpPr>
                <a:spLocks noChangeArrowheads="1"/>
              </p:cNvSpPr>
              <p:nvPr/>
            </p:nvSpPr>
            <p:spPr bwMode="auto">
              <a:xfrm>
                <a:off x="4416" y="2016"/>
                <a:ext cx="192" cy="288"/>
              </a:xfrm>
              <a:prstGeom prst="downArrow">
                <a:avLst>
                  <a:gd name="adj1" fmla="val 50000"/>
                  <a:gd name="adj2" fmla="val 37500"/>
                </a:avLst>
              </a:prstGeom>
              <a:solidFill>
                <a:srgbClr val="99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5204" name="AutoShape 23"/>
              <p:cNvSpPr>
                <a:spLocks noChangeArrowheads="1"/>
              </p:cNvSpPr>
              <p:nvPr/>
            </p:nvSpPr>
            <p:spPr bwMode="auto">
              <a:xfrm>
                <a:off x="4608" y="2016"/>
                <a:ext cx="192" cy="288"/>
              </a:xfrm>
              <a:prstGeom prst="downArrow">
                <a:avLst>
                  <a:gd name="adj1" fmla="val 50000"/>
                  <a:gd name="adj2" fmla="val 37500"/>
                </a:avLst>
              </a:prstGeom>
              <a:solidFill>
                <a:srgbClr val="99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5205" name="AutoShape 24"/>
              <p:cNvSpPr>
                <a:spLocks noChangeArrowheads="1"/>
              </p:cNvSpPr>
              <p:nvPr/>
            </p:nvSpPr>
            <p:spPr bwMode="auto">
              <a:xfrm>
                <a:off x="4800" y="2016"/>
                <a:ext cx="192" cy="288"/>
              </a:xfrm>
              <a:prstGeom prst="downArrow">
                <a:avLst>
                  <a:gd name="adj1" fmla="val 50000"/>
                  <a:gd name="adj2" fmla="val 37500"/>
                </a:avLst>
              </a:prstGeom>
              <a:solidFill>
                <a:srgbClr val="99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5206" name="AutoShape 25"/>
              <p:cNvSpPr>
                <a:spLocks noChangeArrowheads="1"/>
              </p:cNvSpPr>
              <p:nvPr/>
            </p:nvSpPr>
            <p:spPr bwMode="auto">
              <a:xfrm>
                <a:off x="4992" y="2016"/>
                <a:ext cx="192" cy="288"/>
              </a:xfrm>
              <a:prstGeom prst="downArrow">
                <a:avLst>
                  <a:gd name="adj1" fmla="val 50000"/>
                  <a:gd name="adj2" fmla="val 37500"/>
                </a:avLst>
              </a:prstGeom>
              <a:solidFill>
                <a:srgbClr val="99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cs typeface="Arial" panose="020B0604020202020204" pitchFamily="34" charset="0"/>
                </a:endParaRPr>
              </a:p>
            </p:txBody>
          </p:sp>
          <p:sp>
            <p:nvSpPr>
              <p:cNvPr id="135207" name="AutoShape 26"/>
              <p:cNvSpPr>
                <a:spLocks noChangeArrowheads="1"/>
              </p:cNvSpPr>
              <p:nvPr/>
            </p:nvSpPr>
            <p:spPr bwMode="auto">
              <a:xfrm>
                <a:off x="5184" y="2016"/>
                <a:ext cx="192" cy="288"/>
              </a:xfrm>
              <a:prstGeom prst="downArrow">
                <a:avLst>
                  <a:gd name="adj1" fmla="val 50000"/>
                  <a:gd name="adj2" fmla="val 37500"/>
                </a:avLst>
              </a:prstGeom>
              <a:solidFill>
                <a:srgbClr val="99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5208" name="AutoShape 27"/>
              <p:cNvSpPr>
                <a:spLocks noChangeArrowheads="1"/>
              </p:cNvSpPr>
              <p:nvPr/>
            </p:nvSpPr>
            <p:spPr bwMode="auto">
              <a:xfrm>
                <a:off x="5376" y="2016"/>
                <a:ext cx="192" cy="288"/>
              </a:xfrm>
              <a:prstGeom prst="downArrow">
                <a:avLst>
                  <a:gd name="adj1" fmla="val 50000"/>
                  <a:gd name="adj2" fmla="val 37500"/>
                </a:avLst>
              </a:prstGeom>
              <a:solidFill>
                <a:srgbClr val="99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5209" name="AutoShape 28"/>
              <p:cNvSpPr>
                <a:spLocks noChangeArrowheads="1"/>
              </p:cNvSpPr>
              <p:nvPr/>
            </p:nvSpPr>
            <p:spPr bwMode="auto">
              <a:xfrm>
                <a:off x="5568" y="2016"/>
                <a:ext cx="192" cy="288"/>
              </a:xfrm>
              <a:prstGeom prst="downArrow">
                <a:avLst>
                  <a:gd name="adj1" fmla="val 50000"/>
                  <a:gd name="adj2" fmla="val 37500"/>
                </a:avLst>
              </a:prstGeom>
              <a:solidFill>
                <a:srgbClr val="99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sp>
          <p:nvSpPr>
            <p:cNvPr id="135200" name="AutoShape 29"/>
            <p:cNvSpPr>
              <a:spLocks noChangeArrowheads="1"/>
            </p:cNvSpPr>
            <p:nvPr/>
          </p:nvSpPr>
          <p:spPr bwMode="auto">
            <a:xfrm>
              <a:off x="996" y="816"/>
              <a:ext cx="336" cy="336"/>
            </a:xfrm>
            <a:prstGeom prst="sun">
              <a:avLst>
                <a:gd name="adj" fmla="val 25000"/>
              </a:avLst>
            </a:prstGeom>
            <a:solidFill>
              <a:srgbClr val="CC99FF"/>
            </a:solidFill>
            <a:ln w="25400">
              <a:solidFill>
                <a:srgbClr val="99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sp>
        <p:nvSpPr>
          <p:cNvPr id="135185" name="Rectangle 30"/>
          <p:cNvSpPr>
            <a:spLocks noChangeArrowheads="1"/>
          </p:cNvSpPr>
          <p:nvPr/>
        </p:nvSpPr>
        <p:spPr bwMode="auto">
          <a:xfrm>
            <a:off x="561975" y="5738325"/>
            <a:ext cx="2667000" cy="6858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5186" name="Rectangle 31"/>
          <p:cNvSpPr>
            <a:spLocks noChangeArrowheads="1"/>
          </p:cNvSpPr>
          <p:nvPr/>
        </p:nvSpPr>
        <p:spPr bwMode="auto">
          <a:xfrm>
            <a:off x="1366838" y="5724038"/>
            <a:ext cx="1143000" cy="6858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800">
                <a:latin typeface="Arial" panose="020B0604020202020204" pitchFamily="34" charset="0"/>
                <a:cs typeface="Arial" panose="020B0604020202020204" pitchFamily="34" charset="0"/>
              </a:rPr>
              <a:t>M1</a:t>
            </a:r>
          </a:p>
        </p:txBody>
      </p:sp>
      <p:sp>
        <p:nvSpPr>
          <p:cNvPr id="135187" name="Line 32"/>
          <p:cNvSpPr>
            <a:spLocks noChangeShapeType="1"/>
          </p:cNvSpPr>
          <p:nvPr/>
        </p:nvSpPr>
        <p:spPr bwMode="auto">
          <a:xfrm>
            <a:off x="522288" y="5735150"/>
            <a:ext cx="2714625" cy="14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748577" name="Group 33"/>
          <p:cNvGrpSpPr>
            <a:grpSpLocks/>
          </p:cNvGrpSpPr>
          <p:nvPr/>
        </p:nvGrpSpPr>
        <p:grpSpPr bwMode="auto">
          <a:xfrm>
            <a:off x="579438" y="1604475"/>
            <a:ext cx="7834312" cy="4237038"/>
            <a:chOff x="363" y="1129"/>
            <a:chExt cx="4935" cy="2669"/>
          </a:xfrm>
        </p:grpSpPr>
        <p:sp>
          <p:nvSpPr>
            <p:cNvPr id="135196" name="Text Box 34"/>
            <p:cNvSpPr txBox="1">
              <a:spLocks noChangeArrowheads="1"/>
            </p:cNvSpPr>
            <p:nvPr/>
          </p:nvSpPr>
          <p:spPr bwMode="auto">
            <a:xfrm>
              <a:off x="5040" y="1129"/>
              <a:ext cx="258" cy="3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a:latin typeface="Arial" panose="020B0604020202020204" pitchFamily="34" charset="0"/>
                  <a:cs typeface="Arial" panose="020B0604020202020204" pitchFamily="34" charset="0"/>
                </a:rPr>
                <a:t>1</a:t>
              </a:r>
            </a:p>
          </p:txBody>
        </p:sp>
        <p:sp>
          <p:nvSpPr>
            <p:cNvPr id="135197" name="Text Box 35"/>
            <p:cNvSpPr txBox="1">
              <a:spLocks noChangeArrowheads="1"/>
            </p:cNvSpPr>
            <p:nvPr/>
          </p:nvSpPr>
          <p:spPr bwMode="auto">
            <a:xfrm>
              <a:off x="2167" y="3567"/>
              <a:ext cx="10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a:latin typeface="Arial" panose="020B0604020202020204" pitchFamily="34" charset="0"/>
                  <a:cs typeface="Arial" panose="020B0604020202020204" pitchFamily="34" charset="0"/>
                </a:rPr>
                <a:t>Deposit barrier</a:t>
              </a:r>
            </a:p>
          </p:txBody>
        </p:sp>
        <p:sp>
          <p:nvSpPr>
            <p:cNvPr id="135198" name="Rectangle 36"/>
            <p:cNvSpPr>
              <a:spLocks noChangeArrowheads="1"/>
            </p:cNvSpPr>
            <p:nvPr/>
          </p:nvSpPr>
          <p:spPr bwMode="auto">
            <a:xfrm>
              <a:off x="363" y="3687"/>
              <a:ext cx="1680" cy="48"/>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grpSp>
        <p:nvGrpSpPr>
          <p:cNvPr id="748581" name="Group 37"/>
          <p:cNvGrpSpPr>
            <a:grpSpLocks/>
          </p:cNvGrpSpPr>
          <p:nvPr/>
        </p:nvGrpSpPr>
        <p:grpSpPr bwMode="auto">
          <a:xfrm>
            <a:off x="406400" y="1602888"/>
            <a:ext cx="8020050" cy="4102100"/>
            <a:chOff x="256" y="1109"/>
            <a:chExt cx="5052" cy="2584"/>
          </a:xfrm>
        </p:grpSpPr>
        <p:sp>
          <p:nvSpPr>
            <p:cNvPr id="135191" name="Text Box 38"/>
            <p:cNvSpPr txBox="1">
              <a:spLocks noChangeArrowheads="1"/>
            </p:cNvSpPr>
            <p:nvPr/>
          </p:nvSpPr>
          <p:spPr bwMode="auto">
            <a:xfrm>
              <a:off x="2066" y="3229"/>
              <a:ext cx="19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a:latin typeface="Arial" panose="020B0604020202020204" pitchFamily="34" charset="0"/>
                  <a:cs typeface="Arial" panose="020B0604020202020204" pitchFamily="34" charset="0"/>
                </a:rPr>
                <a:t>  Deposit CVD dielectric (BD)</a:t>
              </a:r>
            </a:p>
          </p:txBody>
        </p:sp>
        <p:grpSp>
          <p:nvGrpSpPr>
            <p:cNvPr id="135192" name="Group 39"/>
            <p:cNvGrpSpPr>
              <a:grpSpLocks/>
            </p:cNvGrpSpPr>
            <p:nvPr/>
          </p:nvGrpSpPr>
          <p:grpSpPr bwMode="auto">
            <a:xfrm>
              <a:off x="256" y="1109"/>
              <a:ext cx="5052" cy="2584"/>
              <a:chOff x="256" y="1109"/>
              <a:chExt cx="5052" cy="2584"/>
            </a:xfrm>
          </p:grpSpPr>
          <p:sp>
            <p:nvSpPr>
              <p:cNvPr id="135193" name="Rectangle 40"/>
              <p:cNvSpPr>
                <a:spLocks noChangeArrowheads="1"/>
              </p:cNvSpPr>
              <p:nvPr/>
            </p:nvSpPr>
            <p:spPr bwMode="auto">
              <a:xfrm>
                <a:off x="347" y="3159"/>
                <a:ext cx="1691" cy="534"/>
              </a:xfrm>
              <a:prstGeom prst="rect">
                <a:avLst/>
              </a:prstGeom>
              <a:solidFill>
                <a:srgbClr val="3B36A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5194" name="Text Box 41"/>
              <p:cNvSpPr txBox="1">
                <a:spLocks noChangeArrowheads="1"/>
              </p:cNvSpPr>
              <p:nvPr/>
            </p:nvSpPr>
            <p:spPr bwMode="auto">
              <a:xfrm>
                <a:off x="256" y="3268"/>
                <a:ext cx="17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600" i="1">
                    <a:solidFill>
                      <a:schemeClr val="bg1"/>
                    </a:solidFill>
                    <a:latin typeface="Arial" panose="020B0604020202020204" pitchFamily="34" charset="0"/>
                    <a:cs typeface="Arial" panose="020B0604020202020204" pitchFamily="34" charset="0"/>
                  </a:rPr>
                  <a:t>CVD Dielectric</a:t>
                </a:r>
              </a:p>
            </p:txBody>
          </p:sp>
          <p:sp>
            <p:nvSpPr>
              <p:cNvPr id="135195" name="Text Box 42"/>
              <p:cNvSpPr txBox="1">
                <a:spLocks noChangeArrowheads="1"/>
              </p:cNvSpPr>
              <p:nvPr/>
            </p:nvSpPr>
            <p:spPr bwMode="auto">
              <a:xfrm>
                <a:off x="5050" y="1109"/>
                <a:ext cx="258" cy="3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a:latin typeface="Arial" panose="020B0604020202020204" pitchFamily="34" charset="0"/>
                    <a:cs typeface="Arial" panose="020B0604020202020204" pitchFamily="34" charset="0"/>
                  </a:rPr>
                  <a:t>2</a:t>
                </a:r>
              </a:p>
            </p:txBody>
          </p:sp>
        </p:grpSp>
      </p:grpSp>
      <p:sp>
        <p:nvSpPr>
          <p:cNvPr id="748587" name="Text Box 43"/>
          <p:cNvSpPr txBox="1">
            <a:spLocks noChangeArrowheads="1"/>
          </p:cNvSpPr>
          <p:nvPr/>
        </p:nvSpPr>
        <p:spPr bwMode="auto">
          <a:xfrm>
            <a:off x="8020050" y="1585425"/>
            <a:ext cx="409575"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532536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1000"/>
                                  </p:stCondLst>
                                  <p:childTnLst>
                                    <p:set>
                                      <p:cBhvr>
                                        <p:cTn id="6" dur="1" fill="hold">
                                          <p:stCondLst>
                                            <p:cond delay="0"/>
                                          </p:stCondLst>
                                        </p:cTn>
                                        <p:tgtEl>
                                          <p:spTgt spid="748577"/>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nodeType="afterEffect">
                                  <p:stCondLst>
                                    <p:cond delay="1500"/>
                                  </p:stCondLst>
                                  <p:childTnLst>
                                    <p:set>
                                      <p:cBhvr>
                                        <p:cTn id="9" dur="1" fill="hold">
                                          <p:stCondLst>
                                            <p:cond delay="0"/>
                                          </p:stCondLst>
                                        </p:cTn>
                                        <p:tgtEl>
                                          <p:spTgt spid="748581"/>
                                        </p:tgtEl>
                                        <p:attrNameLst>
                                          <p:attrName>style.visibility</p:attrName>
                                        </p:attrNameLst>
                                      </p:cBhvr>
                                      <p:to>
                                        <p:strVal val="visible"/>
                                      </p:to>
                                    </p:set>
                                  </p:childTnLst>
                                </p:cTn>
                              </p:par>
                            </p:childTnLst>
                          </p:cTn>
                        </p:par>
                        <p:par>
                          <p:cTn id="10" fill="hold" nodeType="afterGroup">
                            <p:stCondLst>
                              <p:cond delay="2500"/>
                            </p:stCondLst>
                            <p:childTnLst>
                              <p:par>
                                <p:cTn id="11" presetID="1" presetClass="entr" presetSubtype="0" fill="hold" grpId="0" nodeType="afterEffect">
                                  <p:stCondLst>
                                    <p:cond delay="0"/>
                                  </p:stCondLst>
                                  <p:childTnLst>
                                    <p:set>
                                      <p:cBhvr>
                                        <p:cTn id="12" dur="1" fill="hold">
                                          <p:stCondLst>
                                            <p:cond delay="0"/>
                                          </p:stCondLst>
                                        </p:cTn>
                                        <p:tgtEl>
                                          <p:spTgt spid="748561"/>
                                        </p:tgtEl>
                                        <p:attrNameLst>
                                          <p:attrName>style.visibility</p:attrName>
                                        </p:attrNameLst>
                                      </p:cBhvr>
                                      <p:to>
                                        <p:strVal val="visible"/>
                                      </p:to>
                                    </p:set>
                                  </p:childTnLst>
                                </p:cTn>
                              </p:par>
                            </p:childTnLst>
                          </p:cTn>
                        </p:par>
                        <p:par>
                          <p:cTn id="13" fill="hold" nodeType="afterGroup">
                            <p:stCondLst>
                              <p:cond delay="2500"/>
                            </p:stCondLst>
                            <p:childTnLst>
                              <p:par>
                                <p:cTn id="14" presetID="1" presetClass="entr" presetSubtype="0" fill="hold" grpId="0" nodeType="afterEffect">
                                  <p:stCondLst>
                                    <p:cond delay="2200"/>
                                  </p:stCondLst>
                                  <p:childTnLst>
                                    <p:set>
                                      <p:cBhvr>
                                        <p:cTn id="15" dur="1" fill="hold">
                                          <p:stCondLst>
                                            <p:cond delay="0"/>
                                          </p:stCondLst>
                                        </p:cTn>
                                        <p:tgtEl>
                                          <p:spTgt spid="748551"/>
                                        </p:tgtEl>
                                        <p:attrNameLst>
                                          <p:attrName>style.visibility</p:attrName>
                                        </p:attrNameLst>
                                      </p:cBhvr>
                                      <p:to>
                                        <p:strVal val="visible"/>
                                      </p:to>
                                    </p:set>
                                  </p:childTnLst>
                                </p:cTn>
                              </p:par>
                              <p:par>
                                <p:cTn id="16" presetID="1" presetClass="entr" presetSubtype="0" fill="hold" grpId="0" nodeType="withEffect">
                                  <p:stCondLst>
                                    <p:cond delay="1200"/>
                                  </p:stCondLst>
                                  <p:childTnLst>
                                    <p:set>
                                      <p:cBhvr>
                                        <p:cTn id="17" dur="1" fill="hold">
                                          <p:stCondLst>
                                            <p:cond delay="0"/>
                                          </p:stCondLst>
                                        </p:cTn>
                                        <p:tgtEl>
                                          <p:spTgt spid="748547"/>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748555"/>
                                        </p:tgtEl>
                                        <p:attrNameLst>
                                          <p:attrName>style.visibility</p:attrName>
                                        </p:attrNameLst>
                                      </p:cBhvr>
                                      <p:to>
                                        <p:strVal val="visible"/>
                                      </p:to>
                                    </p:set>
                                    <p:anim calcmode="lin" valueType="num">
                                      <p:cBhvr additive="base">
                                        <p:cTn id="22" dur="500" fill="hold"/>
                                        <p:tgtEl>
                                          <p:spTgt spid="748555"/>
                                        </p:tgtEl>
                                        <p:attrNameLst>
                                          <p:attrName>ppt_x</p:attrName>
                                        </p:attrNameLst>
                                      </p:cBhvr>
                                      <p:tavLst>
                                        <p:tav tm="0">
                                          <p:val>
                                            <p:strVal val="0-#ppt_w/2"/>
                                          </p:val>
                                        </p:tav>
                                        <p:tav tm="100000">
                                          <p:val>
                                            <p:strVal val="#ppt_x"/>
                                          </p:val>
                                        </p:tav>
                                      </p:tavLst>
                                    </p:anim>
                                    <p:anim calcmode="lin" valueType="num">
                                      <p:cBhvr additive="base">
                                        <p:cTn id="23" dur="500" fill="hold"/>
                                        <p:tgtEl>
                                          <p:spTgt spid="748555"/>
                                        </p:tgtEl>
                                        <p:attrNameLst>
                                          <p:attrName>ppt_y</p:attrName>
                                        </p:attrNameLst>
                                      </p:cBhvr>
                                      <p:tavLst>
                                        <p:tav tm="0">
                                          <p:val>
                                            <p:strVal val="#ppt_y"/>
                                          </p:val>
                                        </p:tav>
                                        <p:tav tm="100000">
                                          <p:val>
                                            <p:strVal val="#ppt_y"/>
                                          </p:val>
                                        </p:tav>
                                      </p:tavLst>
                                    </p:anim>
                                  </p:childTnLst>
                                </p:cTn>
                              </p:par>
                              <p:par>
                                <p:cTn id="24" presetID="1" presetClass="entr" presetSubtype="0" fill="hold" grpId="0" nodeType="withEffect">
                                  <p:stCondLst>
                                    <p:cond delay="0"/>
                                  </p:stCondLst>
                                  <p:childTnLst>
                                    <p:set>
                                      <p:cBhvr>
                                        <p:cTn id="25" dur="1" fill="hold">
                                          <p:stCondLst>
                                            <p:cond delay="0"/>
                                          </p:stCondLst>
                                        </p:cTn>
                                        <p:tgtEl>
                                          <p:spTgt spid="748558"/>
                                        </p:tgtEl>
                                        <p:attrNameLst>
                                          <p:attrName>style.visibility</p:attrName>
                                        </p:attrNameLst>
                                      </p:cBhvr>
                                      <p:to>
                                        <p:strVal val="visible"/>
                                      </p:to>
                                    </p:set>
                                  </p:childTnLst>
                                </p:cTn>
                              </p:par>
                            </p:childTnLst>
                          </p:cTn>
                        </p:par>
                        <p:par>
                          <p:cTn id="26" fill="hold" nodeType="afterGroup">
                            <p:stCondLst>
                              <p:cond delay="500"/>
                            </p:stCondLst>
                            <p:childTnLst>
                              <p:par>
                                <p:cTn id="27" presetID="42" presetClass="path" presetSubtype="0" accel="50000" decel="50000" fill="hold" nodeType="afterEffect">
                                  <p:stCondLst>
                                    <p:cond delay="100"/>
                                  </p:stCondLst>
                                  <p:childTnLst>
                                    <p:animMotion origin="layout" path="M 2.22222E-6 0.00231 L 2.22222E-6 0.2912 " pathEditMode="relative" rAng="0" ptsTypes="AA">
                                      <p:cBhvr>
                                        <p:cTn id="28" dur="2700" fill="hold"/>
                                        <p:tgtEl>
                                          <p:spTgt spid="748555"/>
                                        </p:tgtEl>
                                        <p:attrNameLst>
                                          <p:attrName>ppt_x</p:attrName>
                                          <p:attrName>ppt_y</p:attrName>
                                        </p:attrNameLst>
                                      </p:cBhvr>
                                      <p:rCtr x="0" y="14444"/>
                                    </p:animMotion>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48553"/>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1500"/>
                                  </p:stCondLst>
                                  <p:childTnLst>
                                    <p:set>
                                      <p:cBhvr>
                                        <p:cTn id="36" dur="1" fill="hold">
                                          <p:stCondLst>
                                            <p:cond delay="0"/>
                                          </p:stCondLst>
                                        </p:cTn>
                                        <p:tgtEl>
                                          <p:spTgt spid="74855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4855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48562"/>
                                        </p:tgtEl>
                                        <p:attrNameLst>
                                          <p:attrName>style.visibility</p:attrName>
                                        </p:attrNameLst>
                                      </p:cBhvr>
                                      <p:to>
                                        <p:strVal val="visible"/>
                                      </p:to>
                                    </p:set>
                                  </p:childTnLst>
                                </p:cTn>
                              </p:par>
                            </p:childTnLst>
                          </p:cTn>
                        </p:par>
                        <p:par>
                          <p:cTn id="41" fill="hold" nodeType="afterGroup">
                            <p:stCondLst>
                              <p:cond delay="1500"/>
                            </p:stCondLst>
                            <p:childTnLst>
                              <p:par>
                                <p:cTn id="42" presetID="1" presetClass="exit" presetSubtype="0" fill="hold" grpId="1" nodeType="afterEffect">
                                  <p:stCondLst>
                                    <p:cond delay="1000"/>
                                  </p:stCondLst>
                                  <p:childTnLst>
                                    <p:set>
                                      <p:cBhvr>
                                        <p:cTn id="43" dur="1" fill="hold">
                                          <p:stCondLst>
                                            <p:cond delay="0"/>
                                          </p:stCondLst>
                                        </p:cTn>
                                        <p:tgtEl>
                                          <p:spTgt spid="748554"/>
                                        </p:tgtEl>
                                        <p:attrNameLst>
                                          <p:attrName>style.visibility</p:attrName>
                                        </p:attrNameLst>
                                      </p:cBhvr>
                                      <p:to>
                                        <p:strVal val="hidden"/>
                                      </p:to>
                                    </p:set>
                                  </p:childTnLst>
                                </p:cTn>
                              </p:par>
                              <p:par>
                                <p:cTn id="44" presetID="1" presetClass="exit" presetSubtype="0" fill="hold" grpId="1" nodeType="withEffect">
                                  <p:stCondLst>
                                    <p:cond delay="1000"/>
                                  </p:stCondLst>
                                  <p:childTnLst>
                                    <p:set>
                                      <p:cBhvr>
                                        <p:cTn id="45" dur="1" fill="hold">
                                          <p:stCondLst>
                                            <p:cond delay="0"/>
                                          </p:stCondLst>
                                        </p:cTn>
                                        <p:tgtEl>
                                          <p:spTgt spid="748553"/>
                                        </p:tgtEl>
                                        <p:attrNameLst>
                                          <p:attrName>style.visibility</p:attrName>
                                        </p:attrNameLst>
                                      </p:cBhvr>
                                      <p:to>
                                        <p:strVal val="hidden"/>
                                      </p:to>
                                    </p:set>
                                  </p:childTnLst>
                                </p:cTn>
                              </p:par>
                              <p:par>
                                <p:cTn id="46" presetID="1" presetClass="exit" presetSubtype="0" fill="hold" nodeType="withEffect">
                                  <p:stCondLst>
                                    <p:cond delay="1000"/>
                                  </p:stCondLst>
                                  <p:childTnLst>
                                    <p:set>
                                      <p:cBhvr>
                                        <p:cTn id="47" dur="1" fill="hold">
                                          <p:stCondLst>
                                            <p:cond delay="0"/>
                                          </p:stCondLst>
                                        </p:cTn>
                                        <p:tgtEl>
                                          <p:spTgt spid="748562"/>
                                        </p:tgtEl>
                                        <p:attrNameLst>
                                          <p:attrName>style.visibility</p:attrName>
                                        </p:attrNameLst>
                                      </p:cBhvr>
                                      <p:to>
                                        <p:strVal val="hidden"/>
                                      </p:to>
                                    </p:set>
                                  </p:childTnLst>
                                </p:cTn>
                              </p:par>
                            </p:childTnLst>
                          </p:cTn>
                        </p:par>
                        <p:par>
                          <p:cTn id="48" fill="hold" nodeType="afterGroup">
                            <p:stCondLst>
                              <p:cond delay="2500"/>
                            </p:stCondLst>
                            <p:childTnLst>
                              <p:par>
                                <p:cTn id="49" presetID="1" presetClass="entr" presetSubtype="0" fill="hold" nodeType="afterEffect">
                                  <p:stCondLst>
                                    <p:cond delay="0"/>
                                  </p:stCondLst>
                                  <p:childTnLst>
                                    <p:set>
                                      <p:cBhvr>
                                        <p:cTn id="50" dur="1" fill="hold">
                                          <p:stCondLst>
                                            <p:cond delay="0"/>
                                          </p:stCondLst>
                                        </p:cTn>
                                        <p:tgtEl>
                                          <p:spTgt spid="748552"/>
                                        </p:tgtEl>
                                        <p:attrNameLst>
                                          <p:attrName>style.visibility</p:attrName>
                                        </p:attrNameLst>
                                      </p:cBhvr>
                                      <p:to>
                                        <p:strVal val="visible"/>
                                      </p:to>
                                    </p:set>
                                  </p:childTnLst>
                                </p:cTn>
                              </p:par>
                            </p:childTnLst>
                          </p:cTn>
                        </p:par>
                        <p:par>
                          <p:cTn id="51" fill="hold" nodeType="afterGroup">
                            <p:stCondLst>
                              <p:cond delay="2500"/>
                            </p:stCondLst>
                            <p:childTnLst>
                              <p:par>
                                <p:cTn id="52" presetID="1" presetClass="entr" presetSubtype="0" fill="hold" grpId="0" nodeType="afterEffect">
                                  <p:stCondLst>
                                    <p:cond delay="0"/>
                                  </p:stCondLst>
                                  <p:childTnLst>
                                    <p:set>
                                      <p:cBhvr>
                                        <p:cTn id="53" dur="1" fill="hold">
                                          <p:stCondLst>
                                            <p:cond delay="0"/>
                                          </p:stCondLst>
                                        </p:cTn>
                                        <p:tgtEl>
                                          <p:spTgt spid="748548"/>
                                        </p:tgtEl>
                                        <p:attrNameLst>
                                          <p:attrName>style.visibility</p:attrName>
                                        </p:attrNameLst>
                                      </p:cBhvr>
                                      <p:to>
                                        <p:strVal val="visible"/>
                                      </p:to>
                                    </p:set>
                                  </p:childTnLst>
                                </p:cTn>
                              </p:par>
                            </p:childTnLst>
                          </p:cTn>
                        </p:par>
                        <p:par>
                          <p:cTn id="54" fill="hold" nodeType="afterGroup">
                            <p:stCondLst>
                              <p:cond delay="2500"/>
                            </p:stCondLst>
                            <p:childTnLst>
                              <p:par>
                                <p:cTn id="55" presetID="1" presetClass="exit" presetSubtype="0" fill="hold" grpId="1" nodeType="afterEffect">
                                  <p:stCondLst>
                                    <p:cond delay="0"/>
                                  </p:stCondLst>
                                  <p:childTnLst>
                                    <p:set>
                                      <p:cBhvr>
                                        <p:cTn id="56" dur="1" fill="hold">
                                          <p:stCondLst>
                                            <p:cond delay="0"/>
                                          </p:stCondLst>
                                        </p:cTn>
                                        <p:tgtEl>
                                          <p:spTgt spid="748551"/>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48560"/>
                                        </p:tgtEl>
                                        <p:attrNameLst>
                                          <p:attrName>style.visibility</p:attrName>
                                        </p:attrNameLst>
                                      </p:cBhvr>
                                      <p:to>
                                        <p:strVal val="visible"/>
                                      </p:to>
                                    </p:set>
                                  </p:childTnLst>
                                </p:cTn>
                              </p:par>
                            </p:childTnLst>
                          </p:cTn>
                        </p:par>
                        <p:par>
                          <p:cTn id="61" fill="hold" nodeType="afterGroup">
                            <p:stCondLst>
                              <p:cond delay="0"/>
                            </p:stCondLst>
                            <p:childTnLst>
                              <p:par>
                                <p:cTn id="62" presetID="64" presetClass="path" presetSubtype="0" accel="50000" decel="50000" fill="hold" nodeType="afterEffect">
                                  <p:stCondLst>
                                    <p:cond delay="0"/>
                                  </p:stCondLst>
                                  <p:childTnLst>
                                    <p:animMotion origin="layout" path="M 2.22222E-6 0.2912 L 2.22222E-6 -0.0088 " pathEditMode="relative" rAng="0" ptsTypes="AA">
                                      <p:cBhvr>
                                        <p:cTn id="63" dur="5000" fill="hold"/>
                                        <p:tgtEl>
                                          <p:spTgt spid="748555"/>
                                        </p:tgtEl>
                                        <p:attrNameLst>
                                          <p:attrName>ppt_x</p:attrName>
                                          <p:attrName>ppt_y</p:attrName>
                                        </p:attrNameLst>
                                      </p:cBhvr>
                                      <p:rCtr x="0" y="-15000"/>
                                    </p:animMotion>
                                  </p:childTnLst>
                                </p:cTn>
                              </p:par>
                              <p:par>
                                <p:cTn id="64" presetID="1" presetClass="entr" presetSubtype="0" fill="hold" grpId="0" nodeType="withEffect">
                                  <p:stCondLst>
                                    <p:cond delay="0"/>
                                  </p:stCondLst>
                                  <p:childTnLst>
                                    <p:set>
                                      <p:cBhvr>
                                        <p:cTn id="65" dur="1" fill="hold">
                                          <p:stCondLst>
                                            <p:cond delay="0"/>
                                          </p:stCondLst>
                                        </p:cTn>
                                        <p:tgtEl>
                                          <p:spTgt spid="748587"/>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ntr" presetSubtype="0" fill="hold" grpId="1" nodeType="clickEffect">
                                  <p:stCondLst>
                                    <p:cond delay="0"/>
                                  </p:stCondLst>
                                  <p:childTnLst>
                                    <p:set>
                                      <p:cBhvr>
                                        <p:cTn id="69" dur="1" fill="hold">
                                          <p:stCondLst>
                                            <p:cond delay="0"/>
                                          </p:stCondLst>
                                        </p:cTn>
                                        <p:tgtEl>
                                          <p:spTgt spid="7485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547" grpId="0" animBg="1"/>
      <p:bldP spid="748548" grpId="0" animBg="1"/>
      <p:bldP spid="748551" grpId="0" animBg="1"/>
      <p:bldP spid="748551" grpId="1" animBg="1"/>
      <p:bldP spid="748553" grpId="0" animBg="1"/>
      <p:bldP spid="748553" grpId="1" animBg="1"/>
      <p:bldP spid="748554" grpId="0" animBg="1"/>
      <p:bldP spid="748554" grpId="1" animBg="1"/>
      <p:bldP spid="748558" grpId="0" animBg="1"/>
      <p:bldP spid="748559" grpId="0" animBg="1"/>
      <p:bldP spid="748560" grpId="0" animBg="1"/>
      <p:bldP spid="748561" grpId="0"/>
      <p:bldP spid="748587" grpId="0" animBg="1"/>
      <p:bldP spid="74858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495300" y="3804750"/>
            <a:ext cx="2667000" cy="106680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7219" name="Rectangle 3"/>
          <p:cNvSpPr>
            <a:spLocks noChangeArrowheads="1"/>
          </p:cNvSpPr>
          <p:nvPr/>
        </p:nvSpPr>
        <p:spPr bwMode="auto">
          <a:xfrm>
            <a:off x="274638" y="92075"/>
            <a:ext cx="8229600" cy="85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13716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a:solidFill>
                  <a:srgbClr val="3333CC"/>
                </a:solidFill>
                <a:latin typeface="Lucida Sans" panose="020B0602030504020204" pitchFamily="34" charset="0"/>
                <a:ea typeface="Lucida Sans" panose="020B0602030504020204" pitchFamily="34" charset="0"/>
                <a:cs typeface="Arial" panose="020B0604020202020204" pitchFamily="34" charset="0"/>
              </a:rPr>
              <a:t>SFIL Damascene Process</a:t>
            </a:r>
          </a:p>
        </p:txBody>
      </p:sp>
      <p:sp>
        <p:nvSpPr>
          <p:cNvPr id="137220" name="Text Box 4"/>
          <p:cNvSpPr txBox="1">
            <a:spLocks noChangeArrowheads="1"/>
          </p:cNvSpPr>
          <p:nvPr/>
        </p:nvSpPr>
        <p:spPr bwMode="auto">
          <a:xfrm>
            <a:off x="6019800" y="1747350"/>
            <a:ext cx="2101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a:latin typeface="Arial" panose="020B0604020202020204" pitchFamily="34" charset="0"/>
                <a:cs typeface="Arial" panose="020B0604020202020204" pitchFamily="34" charset="0"/>
              </a:rPr>
              <a:t># of process steps:</a:t>
            </a:r>
          </a:p>
        </p:txBody>
      </p:sp>
      <p:sp>
        <p:nvSpPr>
          <p:cNvPr id="137221" name="Text Box 5"/>
          <p:cNvSpPr txBox="1">
            <a:spLocks noChangeArrowheads="1"/>
          </p:cNvSpPr>
          <p:nvPr/>
        </p:nvSpPr>
        <p:spPr bwMode="auto">
          <a:xfrm>
            <a:off x="8001000" y="1634638"/>
            <a:ext cx="409575" cy="5794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a:latin typeface="Arial" panose="020B0604020202020204" pitchFamily="34" charset="0"/>
                <a:cs typeface="Arial" panose="020B0604020202020204" pitchFamily="34" charset="0"/>
              </a:rPr>
              <a:t>0</a:t>
            </a:r>
          </a:p>
        </p:txBody>
      </p:sp>
      <p:sp>
        <p:nvSpPr>
          <p:cNvPr id="137222" name="Rectangle 6"/>
          <p:cNvSpPr>
            <a:spLocks noChangeArrowheads="1"/>
          </p:cNvSpPr>
          <p:nvPr/>
        </p:nvSpPr>
        <p:spPr bwMode="auto">
          <a:xfrm>
            <a:off x="498475" y="3804750"/>
            <a:ext cx="2667000" cy="1139825"/>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7223" name="Freeform 7"/>
          <p:cNvSpPr>
            <a:spLocks/>
          </p:cNvSpPr>
          <p:nvPr/>
        </p:nvSpPr>
        <p:spPr bwMode="auto">
          <a:xfrm>
            <a:off x="485775" y="3542813"/>
            <a:ext cx="2667000" cy="1219200"/>
          </a:xfrm>
          <a:custGeom>
            <a:avLst/>
            <a:gdLst>
              <a:gd name="T0" fmla="*/ 0 w 1680"/>
              <a:gd name="T1" fmla="*/ 0 h 768"/>
              <a:gd name="T2" fmla="*/ 0 w 1680"/>
              <a:gd name="T3" fmla="*/ 228600 h 768"/>
              <a:gd name="T4" fmla="*/ 609600 w 1680"/>
              <a:gd name="T5" fmla="*/ 228600 h 768"/>
              <a:gd name="T6" fmla="*/ 609600 w 1680"/>
              <a:gd name="T7" fmla="*/ 762000 h 768"/>
              <a:gd name="T8" fmla="*/ 1066800 w 1680"/>
              <a:gd name="T9" fmla="*/ 762000 h 768"/>
              <a:gd name="T10" fmla="*/ 1066800 w 1680"/>
              <a:gd name="T11" fmla="*/ 1219200 h 768"/>
              <a:gd name="T12" fmla="*/ 1600200 w 1680"/>
              <a:gd name="T13" fmla="*/ 1219200 h 768"/>
              <a:gd name="T14" fmla="*/ 1600200 w 1680"/>
              <a:gd name="T15" fmla="*/ 762000 h 768"/>
              <a:gd name="T16" fmla="*/ 2057400 w 1680"/>
              <a:gd name="T17" fmla="*/ 762000 h 768"/>
              <a:gd name="T18" fmla="*/ 2057400 w 1680"/>
              <a:gd name="T19" fmla="*/ 228600 h 768"/>
              <a:gd name="T20" fmla="*/ 2667000 w 1680"/>
              <a:gd name="T21" fmla="*/ 228600 h 768"/>
              <a:gd name="T22" fmla="*/ 2667000 w 1680"/>
              <a:gd name="T23" fmla="*/ 0 h 768"/>
              <a:gd name="T24" fmla="*/ 0 w 1680"/>
              <a:gd name="T25" fmla="*/ 0 h 7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80" h="768">
                <a:moveTo>
                  <a:pt x="0" y="0"/>
                </a:moveTo>
                <a:lnTo>
                  <a:pt x="0" y="144"/>
                </a:lnTo>
                <a:lnTo>
                  <a:pt x="384" y="144"/>
                </a:lnTo>
                <a:lnTo>
                  <a:pt x="384" y="480"/>
                </a:lnTo>
                <a:lnTo>
                  <a:pt x="672" y="480"/>
                </a:lnTo>
                <a:lnTo>
                  <a:pt x="672" y="768"/>
                </a:lnTo>
                <a:lnTo>
                  <a:pt x="1008" y="768"/>
                </a:lnTo>
                <a:lnTo>
                  <a:pt x="1008" y="480"/>
                </a:lnTo>
                <a:lnTo>
                  <a:pt x="1296" y="480"/>
                </a:lnTo>
                <a:lnTo>
                  <a:pt x="1296" y="144"/>
                </a:lnTo>
                <a:lnTo>
                  <a:pt x="1680" y="144"/>
                </a:lnTo>
                <a:lnTo>
                  <a:pt x="1680" y="0"/>
                </a:lnTo>
                <a:lnTo>
                  <a:pt x="0" y="0"/>
                </a:lnTo>
                <a:close/>
              </a:path>
            </a:pathLst>
          </a:cu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24" name="Text Box 8"/>
          <p:cNvSpPr txBox="1">
            <a:spLocks noChangeArrowheads="1"/>
          </p:cNvSpPr>
          <p:nvPr/>
        </p:nvSpPr>
        <p:spPr bwMode="auto">
          <a:xfrm>
            <a:off x="3692525" y="4130188"/>
            <a:ext cx="3422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a:latin typeface="Arial" panose="020B0604020202020204" pitchFamily="34" charset="0"/>
                <a:cs typeface="Arial" panose="020B0604020202020204" pitchFamily="34" charset="0"/>
              </a:rPr>
              <a:t>Sacrificial Imprint Material (SIM)</a:t>
            </a:r>
          </a:p>
        </p:txBody>
      </p:sp>
      <p:sp>
        <p:nvSpPr>
          <p:cNvPr id="137225" name="Text Box 9"/>
          <p:cNvSpPr txBox="1">
            <a:spLocks noChangeArrowheads="1"/>
          </p:cNvSpPr>
          <p:nvPr/>
        </p:nvSpPr>
        <p:spPr bwMode="auto">
          <a:xfrm>
            <a:off x="8001000" y="1634638"/>
            <a:ext cx="409575" cy="5794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a:latin typeface="Arial" panose="020B0604020202020204" pitchFamily="34" charset="0"/>
                <a:cs typeface="Arial" panose="020B0604020202020204" pitchFamily="34" charset="0"/>
              </a:rPr>
              <a:t>4</a:t>
            </a:r>
          </a:p>
        </p:txBody>
      </p:sp>
      <p:sp>
        <p:nvSpPr>
          <p:cNvPr id="137226" name="Rectangle 10"/>
          <p:cNvSpPr>
            <a:spLocks noChangeArrowheads="1"/>
          </p:cNvSpPr>
          <p:nvPr/>
        </p:nvSpPr>
        <p:spPr bwMode="auto">
          <a:xfrm>
            <a:off x="496888" y="5724038"/>
            <a:ext cx="2667000" cy="6858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7227" name="Rectangle 11"/>
          <p:cNvSpPr>
            <a:spLocks noChangeArrowheads="1"/>
          </p:cNvSpPr>
          <p:nvPr/>
        </p:nvSpPr>
        <p:spPr bwMode="auto">
          <a:xfrm>
            <a:off x="1258888" y="5768488"/>
            <a:ext cx="1143000" cy="62706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800">
                <a:latin typeface="Arial" panose="020B0604020202020204" pitchFamily="34" charset="0"/>
                <a:cs typeface="Arial" panose="020B0604020202020204" pitchFamily="34" charset="0"/>
              </a:rPr>
              <a:t>M1</a:t>
            </a:r>
          </a:p>
        </p:txBody>
      </p:sp>
      <p:sp>
        <p:nvSpPr>
          <p:cNvPr id="137228" name="Rectangle 12"/>
          <p:cNvSpPr>
            <a:spLocks noChangeArrowheads="1"/>
          </p:cNvSpPr>
          <p:nvPr/>
        </p:nvSpPr>
        <p:spPr bwMode="auto">
          <a:xfrm>
            <a:off x="500063" y="4944575"/>
            <a:ext cx="2684462" cy="776288"/>
          </a:xfrm>
          <a:prstGeom prst="rect">
            <a:avLst/>
          </a:prstGeom>
          <a:solidFill>
            <a:srgbClr val="3B36A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7229" name="Text Box 13"/>
          <p:cNvSpPr txBox="1">
            <a:spLocks noChangeArrowheads="1"/>
          </p:cNvSpPr>
          <p:nvPr/>
        </p:nvSpPr>
        <p:spPr bwMode="auto">
          <a:xfrm>
            <a:off x="355600" y="4947750"/>
            <a:ext cx="2844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600" i="1">
                <a:solidFill>
                  <a:schemeClr val="bg1"/>
                </a:solidFill>
                <a:latin typeface="Arial" panose="020B0604020202020204" pitchFamily="34" charset="0"/>
                <a:cs typeface="Arial" panose="020B0604020202020204" pitchFamily="34" charset="0"/>
              </a:rPr>
              <a:t>CVD Dielectric</a:t>
            </a:r>
          </a:p>
        </p:txBody>
      </p:sp>
      <p:grpSp>
        <p:nvGrpSpPr>
          <p:cNvPr id="750606" name="Group 14"/>
          <p:cNvGrpSpPr>
            <a:grpSpLocks/>
          </p:cNvGrpSpPr>
          <p:nvPr/>
        </p:nvGrpSpPr>
        <p:grpSpPr bwMode="auto">
          <a:xfrm>
            <a:off x="293688" y="952013"/>
            <a:ext cx="3235325" cy="3281362"/>
            <a:chOff x="176" y="699"/>
            <a:chExt cx="2038" cy="2067"/>
          </a:xfrm>
        </p:grpSpPr>
        <p:sp>
          <p:nvSpPr>
            <p:cNvPr id="137237" name="Text Box 15"/>
            <p:cNvSpPr txBox="1">
              <a:spLocks noChangeArrowheads="1"/>
            </p:cNvSpPr>
            <p:nvPr/>
          </p:nvSpPr>
          <p:spPr bwMode="auto">
            <a:xfrm>
              <a:off x="690" y="699"/>
              <a:ext cx="12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cs typeface="Arial" panose="020B0604020202020204" pitchFamily="34" charset="0"/>
                </a:rPr>
                <a:t>Etch  Transfer</a:t>
              </a:r>
            </a:p>
          </p:txBody>
        </p:sp>
        <p:grpSp>
          <p:nvGrpSpPr>
            <p:cNvPr id="137238" name="Group 16"/>
            <p:cNvGrpSpPr>
              <a:grpSpLocks/>
            </p:cNvGrpSpPr>
            <p:nvPr/>
          </p:nvGrpSpPr>
          <p:grpSpPr bwMode="auto">
            <a:xfrm>
              <a:off x="339" y="1096"/>
              <a:ext cx="1646" cy="366"/>
              <a:chOff x="3456" y="2092"/>
              <a:chExt cx="1646" cy="366"/>
            </a:xfrm>
          </p:grpSpPr>
          <p:sp>
            <p:nvSpPr>
              <p:cNvPr id="137244" name="Line 17"/>
              <p:cNvSpPr>
                <a:spLocks noChangeShapeType="1"/>
              </p:cNvSpPr>
              <p:nvPr/>
            </p:nvSpPr>
            <p:spPr bwMode="auto">
              <a:xfrm>
                <a:off x="3456" y="2092"/>
                <a:ext cx="0" cy="366"/>
              </a:xfrm>
              <a:prstGeom prst="line">
                <a:avLst/>
              </a:prstGeom>
              <a:noFill/>
              <a:ln w="3810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45" name="Line 18"/>
              <p:cNvSpPr>
                <a:spLocks noChangeShapeType="1"/>
              </p:cNvSpPr>
              <p:nvPr/>
            </p:nvSpPr>
            <p:spPr bwMode="auto">
              <a:xfrm>
                <a:off x="3547" y="2092"/>
                <a:ext cx="0" cy="366"/>
              </a:xfrm>
              <a:prstGeom prst="line">
                <a:avLst/>
              </a:prstGeom>
              <a:noFill/>
              <a:ln w="3810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46" name="Line 19"/>
              <p:cNvSpPr>
                <a:spLocks noChangeShapeType="1"/>
              </p:cNvSpPr>
              <p:nvPr/>
            </p:nvSpPr>
            <p:spPr bwMode="auto">
              <a:xfrm>
                <a:off x="3639" y="2092"/>
                <a:ext cx="0" cy="366"/>
              </a:xfrm>
              <a:prstGeom prst="line">
                <a:avLst/>
              </a:prstGeom>
              <a:noFill/>
              <a:ln w="3810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47" name="Line 20"/>
              <p:cNvSpPr>
                <a:spLocks noChangeShapeType="1"/>
              </p:cNvSpPr>
              <p:nvPr/>
            </p:nvSpPr>
            <p:spPr bwMode="auto">
              <a:xfrm>
                <a:off x="3730" y="2092"/>
                <a:ext cx="0" cy="366"/>
              </a:xfrm>
              <a:prstGeom prst="line">
                <a:avLst/>
              </a:prstGeom>
              <a:noFill/>
              <a:ln w="3810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48" name="Line 21"/>
              <p:cNvSpPr>
                <a:spLocks noChangeShapeType="1"/>
              </p:cNvSpPr>
              <p:nvPr/>
            </p:nvSpPr>
            <p:spPr bwMode="auto">
              <a:xfrm>
                <a:off x="3822" y="2092"/>
                <a:ext cx="0" cy="366"/>
              </a:xfrm>
              <a:prstGeom prst="line">
                <a:avLst/>
              </a:prstGeom>
              <a:noFill/>
              <a:ln w="3810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49" name="Line 22"/>
              <p:cNvSpPr>
                <a:spLocks noChangeShapeType="1"/>
              </p:cNvSpPr>
              <p:nvPr/>
            </p:nvSpPr>
            <p:spPr bwMode="auto">
              <a:xfrm>
                <a:off x="3913" y="2092"/>
                <a:ext cx="0" cy="366"/>
              </a:xfrm>
              <a:prstGeom prst="line">
                <a:avLst/>
              </a:prstGeom>
              <a:noFill/>
              <a:ln w="3810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50" name="Line 23"/>
              <p:cNvSpPr>
                <a:spLocks noChangeShapeType="1"/>
              </p:cNvSpPr>
              <p:nvPr/>
            </p:nvSpPr>
            <p:spPr bwMode="auto">
              <a:xfrm>
                <a:off x="4005" y="2092"/>
                <a:ext cx="0" cy="366"/>
              </a:xfrm>
              <a:prstGeom prst="line">
                <a:avLst/>
              </a:prstGeom>
              <a:noFill/>
              <a:ln w="3810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51" name="Line 24"/>
              <p:cNvSpPr>
                <a:spLocks noChangeShapeType="1"/>
              </p:cNvSpPr>
              <p:nvPr/>
            </p:nvSpPr>
            <p:spPr bwMode="auto">
              <a:xfrm>
                <a:off x="4096" y="2092"/>
                <a:ext cx="0" cy="366"/>
              </a:xfrm>
              <a:prstGeom prst="line">
                <a:avLst/>
              </a:prstGeom>
              <a:noFill/>
              <a:ln w="3810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52" name="Line 25"/>
              <p:cNvSpPr>
                <a:spLocks noChangeShapeType="1"/>
              </p:cNvSpPr>
              <p:nvPr/>
            </p:nvSpPr>
            <p:spPr bwMode="auto">
              <a:xfrm>
                <a:off x="4188" y="2092"/>
                <a:ext cx="0" cy="366"/>
              </a:xfrm>
              <a:prstGeom prst="line">
                <a:avLst/>
              </a:prstGeom>
              <a:noFill/>
              <a:ln w="3810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53" name="Line 26"/>
              <p:cNvSpPr>
                <a:spLocks noChangeShapeType="1"/>
              </p:cNvSpPr>
              <p:nvPr/>
            </p:nvSpPr>
            <p:spPr bwMode="auto">
              <a:xfrm>
                <a:off x="4279" y="2092"/>
                <a:ext cx="0" cy="366"/>
              </a:xfrm>
              <a:prstGeom prst="line">
                <a:avLst/>
              </a:prstGeom>
              <a:noFill/>
              <a:ln w="3810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54" name="Line 27"/>
              <p:cNvSpPr>
                <a:spLocks noChangeShapeType="1"/>
              </p:cNvSpPr>
              <p:nvPr/>
            </p:nvSpPr>
            <p:spPr bwMode="auto">
              <a:xfrm>
                <a:off x="4370" y="2092"/>
                <a:ext cx="0" cy="366"/>
              </a:xfrm>
              <a:prstGeom prst="line">
                <a:avLst/>
              </a:prstGeom>
              <a:noFill/>
              <a:ln w="3810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55" name="Line 28"/>
              <p:cNvSpPr>
                <a:spLocks noChangeShapeType="1"/>
              </p:cNvSpPr>
              <p:nvPr/>
            </p:nvSpPr>
            <p:spPr bwMode="auto">
              <a:xfrm>
                <a:off x="4462" y="2092"/>
                <a:ext cx="0" cy="366"/>
              </a:xfrm>
              <a:prstGeom prst="line">
                <a:avLst/>
              </a:prstGeom>
              <a:noFill/>
              <a:ln w="3810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56" name="Line 29"/>
              <p:cNvSpPr>
                <a:spLocks noChangeShapeType="1"/>
              </p:cNvSpPr>
              <p:nvPr/>
            </p:nvSpPr>
            <p:spPr bwMode="auto">
              <a:xfrm>
                <a:off x="4553" y="2092"/>
                <a:ext cx="0" cy="366"/>
              </a:xfrm>
              <a:prstGeom prst="line">
                <a:avLst/>
              </a:prstGeom>
              <a:noFill/>
              <a:ln w="3810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57" name="Line 30"/>
              <p:cNvSpPr>
                <a:spLocks noChangeShapeType="1"/>
              </p:cNvSpPr>
              <p:nvPr/>
            </p:nvSpPr>
            <p:spPr bwMode="auto">
              <a:xfrm>
                <a:off x="4645" y="2092"/>
                <a:ext cx="0" cy="366"/>
              </a:xfrm>
              <a:prstGeom prst="line">
                <a:avLst/>
              </a:prstGeom>
              <a:noFill/>
              <a:ln w="3810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58" name="Line 31"/>
              <p:cNvSpPr>
                <a:spLocks noChangeShapeType="1"/>
              </p:cNvSpPr>
              <p:nvPr/>
            </p:nvSpPr>
            <p:spPr bwMode="auto">
              <a:xfrm>
                <a:off x="4736" y="2092"/>
                <a:ext cx="0" cy="366"/>
              </a:xfrm>
              <a:prstGeom prst="line">
                <a:avLst/>
              </a:prstGeom>
              <a:noFill/>
              <a:ln w="3810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59" name="Line 32"/>
              <p:cNvSpPr>
                <a:spLocks noChangeShapeType="1"/>
              </p:cNvSpPr>
              <p:nvPr/>
            </p:nvSpPr>
            <p:spPr bwMode="auto">
              <a:xfrm>
                <a:off x="4828" y="2092"/>
                <a:ext cx="0" cy="366"/>
              </a:xfrm>
              <a:prstGeom prst="line">
                <a:avLst/>
              </a:prstGeom>
              <a:noFill/>
              <a:ln w="3810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60" name="Line 33"/>
              <p:cNvSpPr>
                <a:spLocks noChangeShapeType="1"/>
              </p:cNvSpPr>
              <p:nvPr/>
            </p:nvSpPr>
            <p:spPr bwMode="auto">
              <a:xfrm>
                <a:off x="4919" y="2092"/>
                <a:ext cx="0" cy="366"/>
              </a:xfrm>
              <a:prstGeom prst="line">
                <a:avLst/>
              </a:prstGeom>
              <a:noFill/>
              <a:ln w="3810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61" name="Line 34"/>
              <p:cNvSpPr>
                <a:spLocks noChangeShapeType="1"/>
              </p:cNvSpPr>
              <p:nvPr/>
            </p:nvSpPr>
            <p:spPr bwMode="auto">
              <a:xfrm>
                <a:off x="5011" y="2092"/>
                <a:ext cx="0" cy="366"/>
              </a:xfrm>
              <a:prstGeom prst="line">
                <a:avLst/>
              </a:prstGeom>
              <a:noFill/>
              <a:ln w="3810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62" name="Line 35"/>
              <p:cNvSpPr>
                <a:spLocks noChangeShapeType="1"/>
              </p:cNvSpPr>
              <p:nvPr/>
            </p:nvSpPr>
            <p:spPr bwMode="auto">
              <a:xfrm>
                <a:off x="5102" y="2092"/>
                <a:ext cx="0" cy="366"/>
              </a:xfrm>
              <a:prstGeom prst="line">
                <a:avLst/>
              </a:prstGeom>
              <a:noFill/>
              <a:ln w="3810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7239" name="Group 36"/>
            <p:cNvGrpSpPr>
              <a:grpSpLocks/>
            </p:cNvGrpSpPr>
            <p:nvPr/>
          </p:nvGrpSpPr>
          <p:grpSpPr bwMode="auto">
            <a:xfrm>
              <a:off x="176" y="1550"/>
              <a:ext cx="2038" cy="1216"/>
              <a:chOff x="231" y="2464"/>
              <a:chExt cx="2038" cy="1216"/>
            </a:xfrm>
          </p:grpSpPr>
          <p:sp>
            <p:nvSpPr>
              <p:cNvPr id="137240" name="Rectangle 37"/>
              <p:cNvSpPr>
                <a:spLocks noChangeArrowheads="1"/>
              </p:cNvSpPr>
              <p:nvPr/>
            </p:nvSpPr>
            <p:spPr bwMode="auto">
              <a:xfrm>
                <a:off x="231" y="2464"/>
                <a:ext cx="2038" cy="69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nvGrpSpPr>
              <p:cNvPr id="137241" name="Group 38"/>
              <p:cNvGrpSpPr>
                <a:grpSpLocks/>
              </p:cNvGrpSpPr>
              <p:nvPr/>
            </p:nvGrpSpPr>
            <p:grpSpPr bwMode="auto">
              <a:xfrm>
                <a:off x="747" y="3148"/>
                <a:ext cx="925" cy="532"/>
                <a:chOff x="704" y="2450"/>
                <a:chExt cx="933" cy="659"/>
              </a:xfrm>
            </p:grpSpPr>
            <p:sp>
              <p:nvSpPr>
                <p:cNvPr id="137242" name="Rectangle 39"/>
                <p:cNvSpPr>
                  <a:spLocks noChangeArrowheads="1"/>
                </p:cNvSpPr>
                <p:nvPr/>
              </p:nvSpPr>
              <p:spPr bwMode="auto">
                <a:xfrm>
                  <a:off x="704" y="2450"/>
                  <a:ext cx="933" cy="348"/>
                </a:xfrm>
                <a:prstGeom prst="rect">
                  <a:avLst/>
                </a:prstGeom>
                <a:solidFill>
                  <a:schemeClr val="bg1"/>
                </a:solidFill>
                <a:ln>
                  <a:noFill/>
                </a:ln>
                <a:effectLst/>
                <a:extLst>
                  <a:ext uri="{91240B29-F687-4F45-9708-019B960494DF}">
                    <a14:hiddenLine xmlns:a14="http://schemas.microsoft.com/office/drawing/2010/main" w="9525">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7243" name="Rectangle 40"/>
                <p:cNvSpPr>
                  <a:spLocks noChangeArrowheads="1"/>
                </p:cNvSpPr>
                <p:nvPr/>
              </p:nvSpPr>
              <p:spPr bwMode="auto">
                <a:xfrm>
                  <a:off x="997" y="2770"/>
                  <a:ext cx="338" cy="339"/>
                </a:xfrm>
                <a:prstGeom prst="rect">
                  <a:avLst/>
                </a:prstGeom>
                <a:solidFill>
                  <a:schemeClr val="bg1"/>
                </a:solidFill>
                <a:ln>
                  <a:noFill/>
                </a:ln>
                <a:effectLst/>
                <a:extLst>
                  <a:ext uri="{91240B29-F687-4F45-9708-019B960494DF}">
                    <a14:hiddenLine xmlns:a14="http://schemas.microsoft.com/office/drawing/2010/main" w="9525">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grpSp>
      </p:grpSp>
      <p:sp>
        <p:nvSpPr>
          <p:cNvPr id="137231" name="Line 41"/>
          <p:cNvSpPr>
            <a:spLocks noChangeShapeType="1"/>
          </p:cNvSpPr>
          <p:nvPr/>
        </p:nvSpPr>
        <p:spPr bwMode="auto">
          <a:xfrm flipV="1">
            <a:off x="485775" y="5719275"/>
            <a:ext cx="2670175" cy="15875"/>
          </a:xfrm>
          <a:prstGeom prst="line">
            <a:avLst/>
          </a:prstGeom>
          <a:noFill/>
          <a:ln w="571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750634" name="Group 42"/>
          <p:cNvGrpSpPr>
            <a:grpSpLocks/>
          </p:cNvGrpSpPr>
          <p:nvPr/>
        </p:nvGrpSpPr>
        <p:grpSpPr bwMode="auto">
          <a:xfrm>
            <a:off x="457200" y="1671150"/>
            <a:ext cx="8029575" cy="3414713"/>
            <a:chOff x="288" y="1152"/>
            <a:chExt cx="5058" cy="2151"/>
          </a:xfrm>
        </p:grpSpPr>
        <p:sp>
          <p:nvSpPr>
            <p:cNvPr id="137233" name="Rectangle 43"/>
            <p:cNvSpPr>
              <a:spLocks noChangeArrowheads="1"/>
            </p:cNvSpPr>
            <p:nvPr/>
          </p:nvSpPr>
          <p:spPr bwMode="auto">
            <a:xfrm>
              <a:off x="288" y="3024"/>
              <a:ext cx="1737" cy="19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chemeClr val="bg1"/>
                </a:solidFill>
                <a:cs typeface="Arial" panose="020B0604020202020204" pitchFamily="34" charset="0"/>
              </a:endParaRPr>
            </a:p>
          </p:txBody>
        </p:sp>
        <p:grpSp>
          <p:nvGrpSpPr>
            <p:cNvPr id="137234" name="Group 44"/>
            <p:cNvGrpSpPr>
              <a:grpSpLocks/>
            </p:cNvGrpSpPr>
            <p:nvPr/>
          </p:nvGrpSpPr>
          <p:grpSpPr bwMode="auto">
            <a:xfrm>
              <a:off x="2448" y="1152"/>
              <a:ext cx="2898" cy="2151"/>
              <a:chOff x="2448" y="1152"/>
              <a:chExt cx="2898" cy="2151"/>
            </a:xfrm>
          </p:grpSpPr>
          <p:sp>
            <p:nvSpPr>
              <p:cNvPr id="137235" name="Text Box 45"/>
              <p:cNvSpPr txBox="1">
                <a:spLocks noChangeArrowheads="1"/>
              </p:cNvSpPr>
              <p:nvPr/>
            </p:nvSpPr>
            <p:spPr bwMode="auto">
              <a:xfrm>
                <a:off x="5088" y="1152"/>
                <a:ext cx="258" cy="3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a:latin typeface="Arial" panose="020B0604020202020204" pitchFamily="34" charset="0"/>
                    <a:cs typeface="Arial" panose="020B0604020202020204" pitchFamily="34" charset="0"/>
                  </a:rPr>
                  <a:t>5</a:t>
                </a:r>
              </a:p>
            </p:txBody>
          </p:sp>
          <p:sp>
            <p:nvSpPr>
              <p:cNvPr id="137236" name="Text Box 46"/>
              <p:cNvSpPr txBox="1">
                <a:spLocks noChangeArrowheads="1"/>
              </p:cNvSpPr>
              <p:nvPr/>
            </p:nvSpPr>
            <p:spPr bwMode="auto">
              <a:xfrm>
                <a:off x="2448" y="3072"/>
                <a:ext cx="8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a:latin typeface="Arial" panose="020B0604020202020204" pitchFamily="34" charset="0"/>
                    <a:cs typeface="Arial" panose="020B0604020202020204" pitchFamily="34" charset="0"/>
                  </a:rPr>
                  <a:t>Strip  (SIM)</a:t>
                </a:r>
              </a:p>
            </p:txBody>
          </p:sp>
        </p:grpSp>
      </p:grpSp>
    </p:spTree>
    <p:extLst>
      <p:ext uri="{BB962C8B-B14F-4D97-AF65-F5344CB8AC3E}">
        <p14:creationId xmlns:p14="http://schemas.microsoft.com/office/powerpoint/2010/main" val="352035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0.00156 -0.00417 L -0.00035 0.2125 " pathEditMode="relative" rAng="0" ptsTypes="AA">
                                      <p:cBhvr>
                                        <p:cTn id="6" dur="2000" fill="hold"/>
                                        <p:tgtEl>
                                          <p:spTgt spid="750606"/>
                                        </p:tgtEl>
                                        <p:attrNameLst>
                                          <p:attrName>ppt_x</p:attrName>
                                          <p:attrName>ppt_y</p:attrName>
                                        </p:attrNameLst>
                                      </p:cBhvr>
                                      <p:rCtr x="-104" y="10833"/>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50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485775" y="5715000"/>
            <a:ext cx="2681288" cy="6858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9267" name="Rectangle 3"/>
          <p:cNvSpPr>
            <a:spLocks noChangeArrowheads="1"/>
          </p:cNvSpPr>
          <p:nvPr/>
        </p:nvSpPr>
        <p:spPr bwMode="auto">
          <a:xfrm>
            <a:off x="1247775" y="5715000"/>
            <a:ext cx="1143000" cy="68580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800">
                <a:latin typeface="Arial" panose="020B0604020202020204" pitchFamily="34" charset="0"/>
                <a:cs typeface="Arial" panose="020B0604020202020204" pitchFamily="34" charset="0"/>
              </a:rPr>
              <a:t>M1</a:t>
            </a:r>
          </a:p>
        </p:txBody>
      </p:sp>
      <p:sp>
        <p:nvSpPr>
          <p:cNvPr id="139268" name="Rectangle 4"/>
          <p:cNvSpPr>
            <a:spLocks noChangeArrowheads="1"/>
          </p:cNvSpPr>
          <p:nvPr/>
        </p:nvSpPr>
        <p:spPr bwMode="auto">
          <a:xfrm>
            <a:off x="485775" y="5638800"/>
            <a:ext cx="2667000" cy="762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9269" name="Rectangle 5"/>
          <p:cNvSpPr>
            <a:spLocks noChangeArrowheads="1"/>
          </p:cNvSpPr>
          <p:nvPr/>
        </p:nvSpPr>
        <p:spPr bwMode="auto">
          <a:xfrm>
            <a:off x="485775" y="4673600"/>
            <a:ext cx="2695575" cy="965200"/>
          </a:xfrm>
          <a:prstGeom prst="rect">
            <a:avLst/>
          </a:prstGeom>
          <a:solidFill>
            <a:srgbClr val="3B36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9270" name="Rectangle 6"/>
          <p:cNvSpPr>
            <a:spLocks noChangeArrowheads="1"/>
          </p:cNvSpPr>
          <p:nvPr/>
        </p:nvSpPr>
        <p:spPr bwMode="auto">
          <a:xfrm>
            <a:off x="1081088" y="4143375"/>
            <a:ext cx="1447800" cy="481013"/>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9271" name="Rectangle 7"/>
          <p:cNvSpPr>
            <a:spLocks noChangeArrowheads="1"/>
          </p:cNvSpPr>
          <p:nvPr/>
        </p:nvSpPr>
        <p:spPr bwMode="auto">
          <a:xfrm>
            <a:off x="1552575" y="4495800"/>
            <a:ext cx="5334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9272" name="Rectangle 8"/>
          <p:cNvSpPr>
            <a:spLocks noChangeArrowheads="1"/>
          </p:cNvSpPr>
          <p:nvPr/>
        </p:nvSpPr>
        <p:spPr bwMode="auto">
          <a:xfrm>
            <a:off x="1552575" y="4648200"/>
            <a:ext cx="533400" cy="6858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9273" name="Rectangle 9"/>
          <p:cNvSpPr>
            <a:spLocks noChangeArrowheads="1"/>
          </p:cNvSpPr>
          <p:nvPr/>
        </p:nvSpPr>
        <p:spPr bwMode="auto">
          <a:xfrm>
            <a:off x="1095375" y="4572000"/>
            <a:ext cx="1447800" cy="762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9274" name="Rectangle 10"/>
          <p:cNvSpPr>
            <a:spLocks noChangeArrowheads="1"/>
          </p:cNvSpPr>
          <p:nvPr/>
        </p:nvSpPr>
        <p:spPr bwMode="auto">
          <a:xfrm>
            <a:off x="1095375" y="4648200"/>
            <a:ext cx="1447800" cy="5302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9275" name="Rectangle 11"/>
          <p:cNvSpPr>
            <a:spLocks noChangeArrowheads="1"/>
          </p:cNvSpPr>
          <p:nvPr/>
        </p:nvSpPr>
        <p:spPr bwMode="auto">
          <a:xfrm>
            <a:off x="1552575" y="4953000"/>
            <a:ext cx="533400" cy="6858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52652" name="Rectangle 12"/>
          <p:cNvSpPr>
            <a:spLocks noChangeArrowheads="1"/>
          </p:cNvSpPr>
          <p:nvPr/>
        </p:nvSpPr>
        <p:spPr bwMode="auto">
          <a:xfrm>
            <a:off x="1552575" y="5562600"/>
            <a:ext cx="533400" cy="152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52653" name="Freeform 13"/>
          <p:cNvSpPr>
            <a:spLocks/>
          </p:cNvSpPr>
          <p:nvPr/>
        </p:nvSpPr>
        <p:spPr bwMode="auto">
          <a:xfrm>
            <a:off x="457200" y="4425950"/>
            <a:ext cx="2752725" cy="1243013"/>
          </a:xfrm>
          <a:custGeom>
            <a:avLst/>
            <a:gdLst>
              <a:gd name="T0" fmla="*/ 0 w 1680"/>
              <a:gd name="T1" fmla="*/ 0 h 1056"/>
              <a:gd name="T2" fmla="*/ 0 w 1680"/>
              <a:gd name="T3" fmla="*/ 282503 h 1056"/>
              <a:gd name="T4" fmla="*/ 629194 w 1680"/>
              <a:gd name="T5" fmla="*/ 282503 h 1056"/>
              <a:gd name="T6" fmla="*/ 629194 w 1680"/>
              <a:gd name="T7" fmla="*/ 791008 h 1056"/>
              <a:gd name="T8" fmla="*/ 1101090 w 1680"/>
              <a:gd name="T9" fmla="*/ 791008 h 1056"/>
              <a:gd name="T10" fmla="*/ 1101090 w 1680"/>
              <a:gd name="T11" fmla="*/ 1243013 h 1056"/>
              <a:gd name="T12" fmla="*/ 1651635 w 1680"/>
              <a:gd name="T13" fmla="*/ 1243013 h 1056"/>
              <a:gd name="T14" fmla="*/ 1651635 w 1680"/>
              <a:gd name="T15" fmla="*/ 791008 h 1056"/>
              <a:gd name="T16" fmla="*/ 2123531 w 1680"/>
              <a:gd name="T17" fmla="*/ 791008 h 1056"/>
              <a:gd name="T18" fmla="*/ 2123531 w 1680"/>
              <a:gd name="T19" fmla="*/ 282503 h 1056"/>
              <a:gd name="T20" fmla="*/ 2752725 w 1680"/>
              <a:gd name="T21" fmla="*/ 282503 h 1056"/>
              <a:gd name="T22" fmla="*/ 2752725 w 1680"/>
              <a:gd name="T23" fmla="*/ 0 h 1056"/>
              <a:gd name="T24" fmla="*/ 0 w 1680"/>
              <a:gd name="T25" fmla="*/ 0 h 10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80" h="1056">
                <a:moveTo>
                  <a:pt x="0" y="0"/>
                </a:moveTo>
                <a:lnTo>
                  <a:pt x="0" y="240"/>
                </a:lnTo>
                <a:lnTo>
                  <a:pt x="384" y="240"/>
                </a:lnTo>
                <a:lnTo>
                  <a:pt x="384" y="672"/>
                </a:lnTo>
                <a:lnTo>
                  <a:pt x="672" y="672"/>
                </a:lnTo>
                <a:lnTo>
                  <a:pt x="672" y="1056"/>
                </a:lnTo>
                <a:lnTo>
                  <a:pt x="1008" y="1056"/>
                </a:lnTo>
                <a:lnTo>
                  <a:pt x="1008" y="672"/>
                </a:lnTo>
                <a:lnTo>
                  <a:pt x="1296" y="672"/>
                </a:lnTo>
                <a:lnTo>
                  <a:pt x="1296" y="240"/>
                </a:lnTo>
                <a:lnTo>
                  <a:pt x="1680" y="240"/>
                </a:lnTo>
                <a:lnTo>
                  <a:pt x="1680" y="0"/>
                </a:lnTo>
                <a:lnTo>
                  <a:pt x="0" y="0"/>
                </a:lnTo>
                <a:close/>
              </a:path>
            </a:pathLst>
          </a:custGeom>
          <a:solidFill>
            <a:srgbClr val="FF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2654" name="Freeform 14"/>
          <p:cNvSpPr>
            <a:spLocks/>
          </p:cNvSpPr>
          <p:nvPr/>
        </p:nvSpPr>
        <p:spPr bwMode="auto">
          <a:xfrm>
            <a:off x="501650" y="4679950"/>
            <a:ext cx="2681288" cy="1020763"/>
          </a:xfrm>
          <a:custGeom>
            <a:avLst/>
            <a:gdLst>
              <a:gd name="T0" fmla="*/ 0 w 1680"/>
              <a:gd name="T1" fmla="*/ 0 h 816"/>
              <a:gd name="T2" fmla="*/ 612866 w 1680"/>
              <a:gd name="T3" fmla="*/ 0 h 816"/>
              <a:gd name="T4" fmla="*/ 612866 w 1680"/>
              <a:gd name="T5" fmla="*/ 540404 h 816"/>
              <a:gd name="T6" fmla="*/ 1072515 w 1680"/>
              <a:gd name="T7" fmla="*/ 540404 h 816"/>
              <a:gd name="T8" fmla="*/ 1072515 w 1680"/>
              <a:gd name="T9" fmla="*/ 1020763 h 816"/>
              <a:gd name="T10" fmla="*/ 1608773 w 1680"/>
              <a:gd name="T11" fmla="*/ 1020763 h 816"/>
              <a:gd name="T12" fmla="*/ 1608773 w 1680"/>
              <a:gd name="T13" fmla="*/ 540404 h 816"/>
              <a:gd name="T14" fmla="*/ 2068422 w 1680"/>
              <a:gd name="T15" fmla="*/ 540404 h 816"/>
              <a:gd name="T16" fmla="*/ 2068422 w 1680"/>
              <a:gd name="T17" fmla="*/ 0 h 816"/>
              <a:gd name="T18" fmla="*/ 2681288 w 1680"/>
              <a:gd name="T19" fmla="*/ 0 h 8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80" h="816">
                <a:moveTo>
                  <a:pt x="0" y="0"/>
                </a:moveTo>
                <a:lnTo>
                  <a:pt x="384" y="0"/>
                </a:lnTo>
                <a:lnTo>
                  <a:pt x="384" y="432"/>
                </a:lnTo>
                <a:lnTo>
                  <a:pt x="672" y="432"/>
                </a:lnTo>
                <a:lnTo>
                  <a:pt x="672" y="816"/>
                </a:lnTo>
                <a:lnTo>
                  <a:pt x="1008" y="816"/>
                </a:lnTo>
                <a:lnTo>
                  <a:pt x="1008" y="432"/>
                </a:lnTo>
                <a:lnTo>
                  <a:pt x="1296" y="432"/>
                </a:lnTo>
                <a:lnTo>
                  <a:pt x="1296" y="0"/>
                </a:lnTo>
                <a:lnTo>
                  <a:pt x="1680" y="0"/>
                </a:lnTo>
              </a:path>
            </a:pathLst>
          </a:custGeom>
          <a:noFill/>
          <a:ln w="57150" cmpd="sng">
            <a:solidFill>
              <a:srgbClr val="D27800"/>
            </a:solidFill>
            <a:round/>
            <a:headEnd/>
            <a:tailEnd/>
          </a:ln>
          <a:effectLst/>
          <a:extLst>
            <a:ext uri="{909E8E84-426E-40DD-AFC4-6F175D3DCCD1}">
              <a14:hiddenFill xmlns:a14="http://schemas.microsoft.com/office/drawing/2010/main">
                <a:solidFill>
                  <a:srgbClr val="D278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2655" name="Rectangle 15"/>
          <p:cNvSpPr>
            <a:spLocks noChangeArrowheads="1"/>
          </p:cNvSpPr>
          <p:nvPr/>
        </p:nvSpPr>
        <p:spPr bwMode="auto">
          <a:xfrm>
            <a:off x="3276600" y="4105275"/>
            <a:ext cx="2971800" cy="5810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52656" name="Text Box 16"/>
          <p:cNvSpPr txBox="1">
            <a:spLocks noChangeArrowheads="1"/>
          </p:cNvSpPr>
          <p:nvPr/>
        </p:nvSpPr>
        <p:spPr bwMode="auto">
          <a:xfrm>
            <a:off x="3381375" y="5418138"/>
            <a:ext cx="234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a:latin typeface="Arial" panose="020B0604020202020204" pitchFamily="34" charset="0"/>
                <a:cs typeface="Arial" panose="020B0604020202020204" pitchFamily="34" charset="0"/>
              </a:rPr>
              <a:t>Etch Diffusion Barrier</a:t>
            </a:r>
          </a:p>
        </p:txBody>
      </p:sp>
      <p:sp>
        <p:nvSpPr>
          <p:cNvPr id="752657" name="Text Box 17"/>
          <p:cNvSpPr txBox="1">
            <a:spLocks noChangeArrowheads="1"/>
          </p:cNvSpPr>
          <p:nvPr/>
        </p:nvSpPr>
        <p:spPr bwMode="auto">
          <a:xfrm>
            <a:off x="3352800" y="4872038"/>
            <a:ext cx="1530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a:latin typeface="Arial" panose="020B0604020202020204" pitchFamily="34" charset="0"/>
                <a:cs typeface="Arial" panose="020B0604020202020204" pitchFamily="34" charset="0"/>
              </a:rPr>
              <a:t>Copper Seed</a:t>
            </a:r>
          </a:p>
        </p:txBody>
      </p:sp>
      <p:sp>
        <p:nvSpPr>
          <p:cNvPr id="752658" name="Text Box 18"/>
          <p:cNvSpPr txBox="1">
            <a:spLocks noChangeArrowheads="1"/>
          </p:cNvSpPr>
          <p:nvPr/>
        </p:nvSpPr>
        <p:spPr bwMode="auto">
          <a:xfrm>
            <a:off x="3395663" y="4306888"/>
            <a:ext cx="151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a:latin typeface="Arial" panose="020B0604020202020204" pitchFamily="34" charset="0"/>
                <a:cs typeface="Arial" panose="020B0604020202020204" pitchFamily="34" charset="0"/>
              </a:rPr>
              <a:t>Copper Plate</a:t>
            </a:r>
          </a:p>
        </p:txBody>
      </p:sp>
      <p:sp>
        <p:nvSpPr>
          <p:cNvPr id="139283" name="Rectangle 19"/>
          <p:cNvSpPr>
            <a:spLocks noGrp="1" noChangeArrowheads="1"/>
          </p:cNvSpPr>
          <p:nvPr>
            <p:ph type="title"/>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4000" smtClean="0"/>
              <a:t>SFIL Damascene Process</a:t>
            </a:r>
          </a:p>
        </p:txBody>
      </p:sp>
      <p:sp>
        <p:nvSpPr>
          <p:cNvPr id="139284" name="Text Box 20"/>
          <p:cNvSpPr txBox="1">
            <a:spLocks noChangeArrowheads="1"/>
          </p:cNvSpPr>
          <p:nvPr/>
        </p:nvSpPr>
        <p:spPr bwMode="auto">
          <a:xfrm>
            <a:off x="6019800" y="1905000"/>
            <a:ext cx="2101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a:latin typeface="Arial" panose="020B0604020202020204" pitchFamily="34" charset="0"/>
                <a:cs typeface="Arial" panose="020B0604020202020204" pitchFamily="34" charset="0"/>
              </a:rPr>
              <a:t># of process steps:</a:t>
            </a:r>
          </a:p>
        </p:txBody>
      </p:sp>
      <p:sp>
        <p:nvSpPr>
          <p:cNvPr id="752661" name="Text Box 21"/>
          <p:cNvSpPr txBox="1">
            <a:spLocks noChangeArrowheads="1"/>
          </p:cNvSpPr>
          <p:nvPr/>
        </p:nvSpPr>
        <p:spPr bwMode="auto">
          <a:xfrm>
            <a:off x="8026400" y="1785938"/>
            <a:ext cx="4206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3200">
                <a:cs typeface="Arial" panose="020B0604020202020204" pitchFamily="34" charset="0"/>
              </a:rPr>
              <a:t>6</a:t>
            </a:r>
          </a:p>
        </p:txBody>
      </p:sp>
      <p:sp>
        <p:nvSpPr>
          <p:cNvPr id="752662" name="Text Box 22"/>
          <p:cNvSpPr txBox="1">
            <a:spLocks noChangeArrowheads="1"/>
          </p:cNvSpPr>
          <p:nvPr/>
        </p:nvSpPr>
        <p:spPr bwMode="auto">
          <a:xfrm>
            <a:off x="8034338" y="1749425"/>
            <a:ext cx="420687"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3200">
                <a:cs typeface="Arial" panose="020B0604020202020204" pitchFamily="34" charset="0"/>
              </a:rPr>
              <a:t>7</a:t>
            </a:r>
          </a:p>
        </p:txBody>
      </p:sp>
      <p:sp>
        <p:nvSpPr>
          <p:cNvPr id="752663" name="Text Box 23"/>
          <p:cNvSpPr txBox="1">
            <a:spLocks noChangeArrowheads="1"/>
          </p:cNvSpPr>
          <p:nvPr/>
        </p:nvSpPr>
        <p:spPr bwMode="auto">
          <a:xfrm>
            <a:off x="8042275" y="1771650"/>
            <a:ext cx="420688"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3200">
                <a:cs typeface="Arial" panose="020B0604020202020204" pitchFamily="34" charset="0"/>
              </a:rPr>
              <a:t>8</a:t>
            </a:r>
          </a:p>
        </p:txBody>
      </p:sp>
      <p:sp>
        <p:nvSpPr>
          <p:cNvPr id="752664" name="Text Box 24"/>
          <p:cNvSpPr txBox="1">
            <a:spLocks noChangeArrowheads="1"/>
          </p:cNvSpPr>
          <p:nvPr/>
        </p:nvSpPr>
        <p:spPr bwMode="auto">
          <a:xfrm>
            <a:off x="8026400" y="1778000"/>
            <a:ext cx="420688"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3200">
                <a:cs typeface="Arial" panose="020B0604020202020204" pitchFamily="34" charset="0"/>
              </a:rPr>
              <a:t>9</a:t>
            </a:r>
          </a:p>
        </p:txBody>
      </p:sp>
      <p:sp>
        <p:nvSpPr>
          <p:cNvPr id="752665" name="Text Box 25"/>
          <p:cNvSpPr txBox="1">
            <a:spLocks noChangeArrowheads="1"/>
          </p:cNvSpPr>
          <p:nvPr/>
        </p:nvSpPr>
        <p:spPr bwMode="auto">
          <a:xfrm>
            <a:off x="6110288" y="3673475"/>
            <a:ext cx="252571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a:cs typeface="Arial" panose="020B0604020202020204" pitchFamily="34" charset="0"/>
              </a:rPr>
              <a:t>184 – 72 = 112</a:t>
            </a:r>
            <a:br>
              <a:rPr lang="en-US" altLang="en-US" sz="2800">
                <a:cs typeface="Arial" panose="020B0604020202020204" pitchFamily="34" charset="0"/>
              </a:rPr>
            </a:br>
            <a:r>
              <a:rPr lang="en-US" altLang="en-US" sz="2800">
                <a:cs typeface="Arial" panose="020B0604020202020204" pitchFamily="34" charset="0"/>
              </a:rPr>
              <a:t>    Saved steps ?</a:t>
            </a:r>
          </a:p>
        </p:txBody>
      </p:sp>
      <p:grpSp>
        <p:nvGrpSpPr>
          <p:cNvPr id="752666" name="Group 26"/>
          <p:cNvGrpSpPr>
            <a:grpSpLocks/>
          </p:cNvGrpSpPr>
          <p:nvPr/>
        </p:nvGrpSpPr>
        <p:grpSpPr bwMode="auto">
          <a:xfrm>
            <a:off x="7327900" y="2298700"/>
            <a:ext cx="1582738" cy="1057275"/>
            <a:chOff x="4433" y="1887"/>
            <a:chExt cx="997" cy="666"/>
          </a:xfrm>
        </p:grpSpPr>
        <p:sp>
          <p:nvSpPr>
            <p:cNvPr id="139292" name="Text Box 27"/>
            <p:cNvSpPr txBox="1">
              <a:spLocks noChangeArrowheads="1"/>
            </p:cNvSpPr>
            <p:nvPr/>
          </p:nvSpPr>
          <p:spPr bwMode="auto">
            <a:xfrm>
              <a:off x="4708" y="1887"/>
              <a:ext cx="45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a:latin typeface="Arial" panose="020B0604020202020204" pitchFamily="34" charset="0"/>
                  <a:cs typeface="Arial" panose="020B0604020202020204" pitchFamily="34" charset="0"/>
                </a:rPr>
                <a:t>x 8</a:t>
              </a:r>
            </a:p>
          </p:txBody>
        </p:sp>
        <p:sp>
          <p:nvSpPr>
            <p:cNvPr id="139293" name="Text Box 28"/>
            <p:cNvSpPr txBox="1">
              <a:spLocks noChangeArrowheads="1"/>
            </p:cNvSpPr>
            <p:nvPr/>
          </p:nvSpPr>
          <p:spPr bwMode="auto">
            <a:xfrm>
              <a:off x="4722" y="2188"/>
              <a:ext cx="672"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3200">
                  <a:solidFill>
                    <a:srgbClr val="FF0000"/>
                  </a:solidFill>
                  <a:latin typeface="Arial" panose="020B0604020202020204" pitchFamily="34" charset="0"/>
                  <a:cs typeface="Arial" panose="020B0604020202020204" pitchFamily="34" charset="0"/>
                </a:rPr>
                <a:t>72</a:t>
              </a:r>
            </a:p>
          </p:txBody>
        </p:sp>
        <p:sp>
          <p:nvSpPr>
            <p:cNvPr id="139294" name="Line 29"/>
            <p:cNvSpPr>
              <a:spLocks noChangeShapeType="1"/>
            </p:cNvSpPr>
            <p:nvPr/>
          </p:nvSpPr>
          <p:spPr bwMode="auto">
            <a:xfrm>
              <a:off x="4433" y="2241"/>
              <a:ext cx="997" cy="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52670" name="Text Box 30"/>
          <p:cNvSpPr txBox="1">
            <a:spLocks noChangeArrowheads="1"/>
          </p:cNvSpPr>
          <p:nvPr/>
        </p:nvSpPr>
        <p:spPr bwMode="auto">
          <a:xfrm>
            <a:off x="3452813" y="386397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a:latin typeface="Arial" panose="020B0604020202020204" pitchFamily="34" charset="0"/>
                <a:cs typeface="Arial" panose="020B0604020202020204" pitchFamily="34" charset="0"/>
              </a:rPr>
              <a:t>CMP</a:t>
            </a:r>
          </a:p>
        </p:txBody>
      </p:sp>
    </p:spTree>
    <p:extLst>
      <p:ext uri="{BB962C8B-B14F-4D97-AF65-F5344CB8AC3E}">
        <p14:creationId xmlns:p14="http://schemas.microsoft.com/office/powerpoint/2010/main" val="4197856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5265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52652"/>
                                        </p:tgtEl>
                                        <p:attrNameLst>
                                          <p:attrName>style.visibility</p:attrName>
                                        </p:attrNameLst>
                                      </p:cBhvr>
                                      <p:to>
                                        <p:strVal val="visible"/>
                                      </p:to>
                                    </p:set>
                                    <p:animEffect transition="in" filter="dissolve">
                                      <p:cBhvr>
                                        <p:cTn id="11" dur="2800"/>
                                        <p:tgtEl>
                                          <p:spTgt spid="75265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5266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752654"/>
                                        </p:tgtEl>
                                        <p:attrNameLst>
                                          <p:attrName>style.visibility</p:attrName>
                                        </p:attrNameLst>
                                      </p:cBhvr>
                                      <p:to>
                                        <p:strVal val="visible"/>
                                      </p:to>
                                    </p:set>
                                    <p:animEffect transition="in" filter="dissolve">
                                      <p:cBhvr>
                                        <p:cTn id="20" dur="1500"/>
                                        <p:tgtEl>
                                          <p:spTgt spid="752654"/>
                                        </p:tgtEl>
                                      </p:cBhvr>
                                    </p:animEffect>
                                  </p:childTnLst>
                                </p:cTn>
                              </p:par>
                              <p:par>
                                <p:cTn id="21" presetID="1" presetClass="exit" presetSubtype="0" fill="hold" grpId="1" nodeType="withEffect">
                                  <p:stCondLst>
                                    <p:cond delay="0"/>
                                  </p:stCondLst>
                                  <p:childTnLst>
                                    <p:set>
                                      <p:cBhvr>
                                        <p:cTn id="22" dur="1" fill="hold">
                                          <p:stCondLst>
                                            <p:cond delay="0"/>
                                          </p:stCondLst>
                                        </p:cTn>
                                        <p:tgtEl>
                                          <p:spTgt spid="752656"/>
                                        </p:tgtEl>
                                        <p:attrNameLst>
                                          <p:attrName>style.visibility</p:attrName>
                                        </p:attrNameLst>
                                      </p:cBhvr>
                                      <p:to>
                                        <p:strVal val="hidden"/>
                                      </p:to>
                                    </p:set>
                                  </p:childTnLst>
                                </p:cTn>
                              </p:par>
                            </p:childTnLst>
                          </p:cTn>
                        </p:par>
                        <p:par>
                          <p:cTn id="23" fill="hold" nodeType="afterGroup">
                            <p:stCondLst>
                              <p:cond delay="1500"/>
                            </p:stCondLst>
                            <p:childTnLst>
                              <p:par>
                                <p:cTn id="24" presetID="1" presetClass="entr" presetSubtype="0" fill="hold" grpId="0" nodeType="afterEffect">
                                  <p:stCondLst>
                                    <p:cond delay="900"/>
                                  </p:stCondLst>
                                  <p:childTnLst>
                                    <p:set>
                                      <p:cBhvr>
                                        <p:cTn id="25" dur="1" fill="hold">
                                          <p:stCondLst>
                                            <p:cond delay="0"/>
                                          </p:stCondLst>
                                        </p:cTn>
                                        <p:tgtEl>
                                          <p:spTgt spid="752657"/>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52662"/>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nodeType="clickEffect">
                                  <p:stCondLst>
                                    <p:cond delay="0"/>
                                  </p:stCondLst>
                                  <p:childTnLst>
                                    <p:set>
                                      <p:cBhvr>
                                        <p:cTn id="33" dur="1" fill="hold">
                                          <p:stCondLst>
                                            <p:cond delay="0"/>
                                          </p:stCondLst>
                                        </p:cTn>
                                        <p:tgtEl>
                                          <p:spTgt spid="752653"/>
                                        </p:tgtEl>
                                        <p:attrNameLst>
                                          <p:attrName>style.visibility</p:attrName>
                                        </p:attrNameLst>
                                      </p:cBhvr>
                                      <p:to>
                                        <p:strVal val="visible"/>
                                      </p:to>
                                    </p:set>
                                    <p:animEffect transition="in" filter="wipe(down)">
                                      <p:cBhvr>
                                        <p:cTn id="34" dur="1000"/>
                                        <p:tgtEl>
                                          <p:spTgt spid="752653"/>
                                        </p:tgtEl>
                                      </p:cBhvr>
                                    </p:animEffect>
                                  </p:childTnLst>
                                </p:cTn>
                              </p:par>
                              <p:par>
                                <p:cTn id="35" presetID="1" presetClass="exit" presetSubtype="0" fill="hold" grpId="1" nodeType="withEffect">
                                  <p:stCondLst>
                                    <p:cond delay="0"/>
                                  </p:stCondLst>
                                  <p:childTnLst>
                                    <p:set>
                                      <p:cBhvr>
                                        <p:cTn id="36" dur="1" fill="hold">
                                          <p:stCondLst>
                                            <p:cond delay="0"/>
                                          </p:stCondLst>
                                        </p:cTn>
                                        <p:tgtEl>
                                          <p:spTgt spid="752657"/>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75265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5266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752655"/>
                                        </p:tgtEl>
                                        <p:attrNameLst>
                                          <p:attrName>style.visibility</p:attrName>
                                        </p:attrNameLst>
                                      </p:cBhvr>
                                      <p:to>
                                        <p:strVal val="visible"/>
                                      </p:to>
                                    </p:set>
                                    <p:animEffect transition="in" filter="strips(downLeft)">
                                      <p:cBhvr>
                                        <p:cTn id="47" dur="500"/>
                                        <p:tgtEl>
                                          <p:spTgt spid="752655"/>
                                        </p:tgtEl>
                                      </p:cBhvr>
                                    </p:animEffect>
                                  </p:childTnLst>
                                </p:cTn>
                              </p:par>
                              <p:par>
                                <p:cTn id="48" presetID="1" presetClass="exit" presetSubtype="0" fill="hold" grpId="1" nodeType="withEffect">
                                  <p:stCondLst>
                                    <p:cond delay="0"/>
                                  </p:stCondLst>
                                  <p:childTnLst>
                                    <p:set>
                                      <p:cBhvr>
                                        <p:cTn id="49" dur="1" fill="hold">
                                          <p:stCondLst>
                                            <p:cond delay="0"/>
                                          </p:stCondLst>
                                        </p:cTn>
                                        <p:tgtEl>
                                          <p:spTgt spid="752658"/>
                                        </p:tgtEl>
                                        <p:attrNameLst>
                                          <p:attrName>style.visibility</p:attrName>
                                        </p:attrNameLst>
                                      </p:cBhvr>
                                      <p:to>
                                        <p:strVal val="hidden"/>
                                      </p:to>
                                    </p:set>
                                  </p:childTnLst>
                                </p:cTn>
                              </p:par>
                              <p:par>
                                <p:cTn id="50" presetID="1" presetClass="entr" presetSubtype="0" fill="hold" grpId="0" nodeType="withEffect">
                                  <p:stCondLst>
                                    <p:cond delay="0"/>
                                  </p:stCondLst>
                                  <p:childTnLst>
                                    <p:set>
                                      <p:cBhvr>
                                        <p:cTn id="51" dur="1" fill="hold">
                                          <p:stCondLst>
                                            <p:cond delay="0"/>
                                          </p:stCondLst>
                                        </p:cTn>
                                        <p:tgtEl>
                                          <p:spTgt spid="752670"/>
                                        </p:tgtEl>
                                        <p:attrNameLst>
                                          <p:attrName>style.visibility</p:attrName>
                                        </p:attrNameLst>
                                      </p:cBhvr>
                                      <p:to>
                                        <p:strVal val="visible"/>
                                      </p:to>
                                    </p:set>
                                  </p:childTnLst>
                                </p:cTn>
                              </p:par>
                            </p:childTnLst>
                          </p:cTn>
                        </p:par>
                        <p:par>
                          <p:cTn id="52" fill="hold" nodeType="afterGroup">
                            <p:stCondLst>
                              <p:cond delay="500"/>
                            </p:stCondLst>
                            <p:childTnLst>
                              <p:par>
                                <p:cTn id="53" presetID="1" presetClass="exit" presetSubtype="0" fill="hold" grpId="1" nodeType="afterEffect">
                                  <p:stCondLst>
                                    <p:cond delay="1000"/>
                                  </p:stCondLst>
                                  <p:childTnLst>
                                    <p:set>
                                      <p:cBhvr>
                                        <p:cTn id="54" dur="1" fill="hold">
                                          <p:stCondLst>
                                            <p:cond delay="0"/>
                                          </p:stCondLst>
                                        </p:cTn>
                                        <p:tgtEl>
                                          <p:spTgt spid="752670"/>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2" nodeType="clickEffect">
                                  <p:stCondLst>
                                    <p:cond delay="0"/>
                                  </p:stCondLst>
                                  <p:childTnLst>
                                    <p:set>
                                      <p:cBhvr>
                                        <p:cTn id="58" dur="1" fill="hold">
                                          <p:stCondLst>
                                            <p:cond delay="0"/>
                                          </p:stCondLst>
                                        </p:cTn>
                                        <p:tgtEl>
                                          <p:spTgt spid="75267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5266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35" presetClass="path" presetSubtype="0" accel="50000" decel="50000" fill="hold" grpId="1" nodeType="clickEffect">
                                  <p:stCondLst>
                                    <p:cond delay="0"/>
                                  </p:stCondLst>
                                  <p:childTnLst>
                                    <p:animMotion origin="layout" path="M -0.06233 0.00347 L -0.32066 0.00347 " pathEditMode="relative" rAng="0" ptsTypes="AA">
                                      <p:cBhvr>
                                        <p:cTn id="66" dur="2000" fill="hold"/>
                                        <p:tgtEl>
                                          <p:spTgt spid="752655"/>
                                        </p:tgtEl>
                                        <p:attrNameLst>
                                          <p:attrName>ppt_x</p:attrName>
                                          <p:attrName>ppt_y</p:attrName>
                                        </p:attrNameLst>
                                      </p:cBhvr>
                                      <p:rCtr x="-12917" y="0"/>
                                    </p:animMotion>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752666"/>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26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2652" grpId="0" animBg="1"/>
      <p:bldP spid="752655" grpId="0" animBg="1"/>
      <p:bldP spid="752655" grpId="1" animBg="1"/>
      <p:bldP spid="752656" grpId="0"/>
      <p:bldP spid="752656" grpId="1"/>
      <p:bldP spid="752657" grpId="0"/>
      <p:bldP spid="752657" grpId="1"/>
      <p:bldP spid="752658" grpId="0"/>
      <p:bldP spid="752658" grpId="1"/>
      <p:bldP spid="752661" grpId="0"/>
      <p:bldP spid="752662" grpId="0" animBg="1"/>
      <p:bldP spid="752663" grpId="0" animBg="1"/>
      <p:bldP spid="752664" grpId="0" animBg="1"/>
      <p:bldP spid="752665" grpId="0"/>
      <p:bldP spid="752670" grpId="0"/>
      <p:bldP spid="752670" grpId="1"/>
      <p:bldP spid="752670" grpId="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pPr eaLnBrk="1" hangingPunct="1"/>
            <a:r>
              <a:rPr lang="en-US" altLang="en-US" sz="3200" smtClean="0"/>
              <a:t>BEOL Multilevel Imprint Cost Saving</a:t>
            </a:r>
          </a:p>
        </p:txBody>
      </p:sp>
      <p:sp>
        <p:nvSpPr>
          <p:cNvPr id="194563" name="Rectangle 3"/>
          <p:cNvSpPr>
            <a:spLocks noGrp="1" noChangeArrowheads="1"/>
          </p:cNvSpPr>
          <p:nvPr>
            <p:ph type="body" idx="1"/>
          </p:nvPr>
        </p:nvSpPr>
        <p:spPr>
          <a:xfrm>
            <a:off x="457200" y="4953000"/>
            <a:ext cx="8229600" cy="1295400"/>
          </a:xfrm>
        </p:spPr>
        <p:txBody>
          <a:bodyPr/>
          <a:lstStyle/>
          <a:p>
            <a:pPr eaLnBrk="1" hangingPunct="1">
              <a:lnSpc>
                <a:spcPct val="80000"/>
              </a:lnSpc>
            </a:pPr>
            <a:r>
              <a:rPr lang="en-US" altLang="en-US" sz="2400" dirty="0" smtClean="0"/>
              <a:t>20% </a:t>
            </a:r>
            <a:r>
              <a:rPr lang="en-US" altLang="en-US" sz="2400" b="1" i="1" dirty="0" smtClean="0">
                <a:solidFill>
                  <a:srgbClr val="FF0000"/>
                </a:solidFill>
              </a:rPr>
              <a:t>overall</a:t>
            </a:r>
            <a:r>
              <a:rPr lang="en-US" altLang="en-US" sz="2400" dirty="0" smtClean="0"/>
              <a:t> saving at 30 </a:t>
            </a:r>
            <a:r>
              <a:rPr lang="en-US" altLang="en-US" sz="2400" dirty="0" err="1" smtClean="0"/>
              <a:t>wph</a:t>
            </a:r>
            <a:endParaRPr lang="en-US" altLang="en-US" sz="2400" dirty="0" smtClean="0"/>
          </a:p>
          <a:p>
            <a:pPr eaLnBrk="1" hangingPunct="1">
              <a:lnSpc>
                <a:spcPct val="80000"/>
              </a:lnSpc>
            </a:pPr>
            <a:r>
              <a:rPr lang="en-US" altLang="en-US" sz="2400" dirty="0" smtClean="0"/>
              <a:t>Cost analysis courtesy of </a:t>
            </a:r>
            <a:r>
              <a:rPr lang="fr-FR" altLang="en-US" sz="2400" dirty="0" smtClean="0"/>
              <a:t>Sergei V. </a:t>
            </a:r>
            <a:r>
              <a:rPr lang="fr-FR" altLang="en-US" sz="2400" dirty="0" err="1" smtClean="0"/>
              <a:t>Postnikov</a:t>
            </a:r>
            <a:r>
              <a:rPr lang="fr-FR" altLang="en-US" sz="2400" dirty="0" smtClean="0"/>
              <a:t>, </a:t>
            </a:r>
            <a:r>
              <a:rPr lang="fr-FR" altLang="en-US" sz="2400" dirty="0" err="1" smtClean="0"/>
              <a:t>Infineon</a:t>
            </a:r>
            <a:r>
              <a:rPr lang="fr-FR" altLang="en-US" sz="2400" dirty="0" smtClean="0"/>
              <a:t> Technologies</a:t>
            </a:r>
            <a:endParaRPr lang="en-US" altLang="en-US" sz="2400" b="1" i="1" dirty="0" smtClean="0">
              <a:solidFill>
                <a:srgbClr val="0000CC"/>
              </a:solidFill>
            </a:endParaRPr>
          </a:p>
        </p:txBody>
      </p:sp>
      <p:pic>
        <p:nvPicPr>
          <p:cNvPr id="1945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255713"/>
            <a:ext cx="5410200" cy="362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65" name="Line 5"/>
          <p:cNvSpPr>
            <a:spLocks noChangeShapeType="1"/>
          </p:cNvSpPr>
          <p:nvPr/>
        </p:nvSpPr>
        <p:spPr bwMode="auto">
          <a:xfrm>
            <a:off x="5867400" y="2133600"/>
            <a:ext cx="0" cy="304800"/>
          </a:xfrm>
          <a:prstGeom prst="line">
            <a:avLst/>
          </a:prstGeom>
          <a:noFill/>
          <a:ln w="28575">
            <a:solidFill>
              <a:srgbClr val="FF0000"/>
            </a:solidFill>
            <a:round/>
            <a:headEnd type="triangl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66" name="Text Box 6"/>
          <p:cNvSpPr txBox="1">
            <a:spLocks noChangeArrowheads="1"/>
          </p:cNvSpPr>
          <p:nvPr/>
        </p:nvSpPr>
        <p:spPr bwMode="auto">
          <a:xfrm>
            <a:off x="5334000" y="1690688"/>
            <a:ext cx="1143000" cy="519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solidFill>
                  <a:srgbClr val="FF0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ctr">
              <a:spcBef>
                <a:spcPct val="50000"/>
              </a:spcBef>
              <a:buClrTx/>
              <a:buSzTx/>
              <a:buFontTx/>
              <a:buNone/>
            </a:pPr>
            <a:r>
              <a:rPr lang="en-US" altLang="en-US" sz="2800" b="1">
                <a:solidFill>
                  <a:srgbClr val="FF0000"/>
                </a:solidFill>
                <a:cs typeface="Arial" panose="020B0604020202020204" pitchFamily="34" charset="0"/>
              </a:rPr>
              <a:t>20% </a:t>
            </a:r>
          </a:p>
        </p:txBody>
      </p:sp>
    </p:spTree>
    <p:extLst>
      <p:ext uri="{BB962C8B-B14F-4D97-AF65-F5344CB8AC3E}">
        <p14:creationId xmlns:p14="http://schemas.microsoft.com/office/powerpoint/2010/main" val="2299958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75" y="149226"/>
            <a:ext cx="8324850" cy="1325563"/>
          </a:xfrm>
        </p:spPr>
        <p:txBody>
          <a:bodyPr/>
          <a:lstStyle/>
          <a:p>
            <a:r>
              <a:rPr lang="en-US" dirty="0" smtClean="0"/>
              <a:t>Chemical Mechanical Polishing</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4630"/>
          <a:stretch/>
        </p:blipFill>
        <p:spPr>
          <a:xfrm>
            <a:off x="4711700" y="2514996"/>
            <a:ext cx="3774495" cy="31115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59701" y="2006203"/>
            <a:ext cx="3774495" cy="3620293"/>
          </a:xfrm>
          <a:prstGeom prst="rect">
            <a:avLst/>
          </a:prstGeom>
        </p:spPr>
      </p:pic>
    </p:spTree>
    <p:extLst>
      <p:ext uri="{BB962C8B-B14F-4D97-AF65-F5344CB8AC3E}">
        <p14:creationId xmlns:p14="http://schemas.microsoft.com/office/powerpoint/2010/main" val="20929770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9550" y="-92074"/>
            <a:ext cx="3536950" cy="1325563"/>
          </a:xfrm>
        </p:spPr>
        <p:txBody>
          <a:bodyPr/>
          <a:lstStyle/>
          <a:p>
            <a:r>
              <a:rPr lang="en-US" dirty="0" smtClean="0"/>
              <a:t>CMP Tools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2000250"/>
            <a:ext cx="3810000" cy="30861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1876" y="1233489"/>
            <a:ext cx="4649724" cy="4295377"/>
          </a:xfrm>
          <a:prstGeom prst="rect">
            <a:avLst/>
          </a:prstGeom>
        </p:spPr>
      </p:pic>
    </p:spTree>
    <p:extLst>
      <p:ext uri="{BB962C8B-B14F-4D97-AF65-F5344CB8AC3E}">
        <p14:creationId xmlns:p14="http://schemas.microsoft.com/office/powerpoint/2010/main" val="19343668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3836" t="15649" r="26478" b="4670"/>
          <a:stretch/>
        </p:blipFill>
        <p:spPr>
          <a:xfrm>
            <a:off x="285750" y="38100"/>
            <a:ext cx="8572500" cy="6103620"/>
          </a:xfrm>
          <a:prstGeom prst="rect">
            <a:avLst/>
          </a:prstGeom>
        </p:spPr>
      </p:pic>
    </p:spTree>
    <p:extLst>
      <p:ext uri="{BB962C8B-B14F-4D97-AF65-F5344CB8AC3E}">
        <p14:creationId xmlns:p14="http://schemas.microsoft.com/office/powerpoint/2010/main" val="9101317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eaLnBrk="1" hangingPunct="1"/>
            <a:r>
              <a:rPr lang="en-US" altLang="en-US" sz="4000" smtClean="0"/>
              <a:t>Via Chain Test Structure</a:t>
            </a:r>
          </a:p>
        </p:txBody>
      </p:sp>
      <p:pic>
        <p:nvPicPr>
          <p:cNvPr id="141315" name="Picture 4"/>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a:stretch>
            <a:fillRect/>
          </a:stretch>
        </p:blipFill>
        <p:spPr bwMode="auto">
          <a:xfrm>
            <a:off x="1905000" y="1600200"/>
            <a:ext cx="510540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6" name="Picture 5"/>
          <p:cNvPicPr>
            <a:picLocks noChangeAspect="1" noChangeArrowheads="1"/>
          </p:cNvPicPr>
          <p:nvPr/>
        </p:nvPicPr>
        <p:blipFill>
          <a:blip r:embed="rId4">
            <a:extLst>
              <a:ext uri="{28A0092B-C50C-407E-A947-70E740481C1C}">
                <a14:useLocalDpi xmlns:a14="http://schemas.microsoft.com/office/drawing/2010/main" val="0"/>
              </a:ext>
            </a:extLst>
          </a:blip>
          <a:srcRect t="71960"/>
          <a:stretch>
            <a:fillRect/>
          </a:stretch>
        </p:blipFill>
        <p:spPr bwMode="auto">
          <a:xfrm>
            <a:off x="1066800" y="3581400"/>
            <a:ext cx="70104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1317" name="Group 6"/>
          <p:cNvGrpSpPr>
            <a:grpSpLocks/>
          </p:cNvGrpSpPr>
          <p:nvPr/>
        </p:nvGrpSpPr>
        <p:grpSpPr bwMode="auto">
          <a:xfrm>
            <a:off x="457200" y="4876800"/>
            <a:ext cx="8305800" cy="1066800"/>
            <a:chOff x="288" y="3216"/>
            <a:chExt cx="5232" cy="672"/>
          </a:xfrm>
        </p:grpSpPr>
        <p:sp>
          <p:nvSpPr>
            <p:cNvPr id="141318" name="Rectangle 30"/>
            <p:cNvSpPr>
              <a:spLocks noChangeArrowheads="1"/>
            </p:cNvSpPr>
            <p:nvPr/>
          </p:nvSpPr>
          <p:spPr bwMode="auto">
            <a:xfrm>
              <a:off x="960" y="3312"/>
              <a:ext cx="1440" cy="576"/>
            </a:xfrm>
            <a:prstGeom prst="rect">
              <a:avLst/>
            </a:prstGeom>
            <a:solidFill>
              <a:srgbClr val="0000FF">
                <a:alpha val="20000"/>
              </a:srgbClr>
            </a:solidFill>
            <a:ln w="28575">
              <a:solidFill>
                <a:srgbClr val="0000FF"/>
              </a:solidFill>
              <a:miter lim="800000"/>
              <a:headEnd/>
              <a:tailEnd type="none" w="lg" len="lg"/>
            </a:ln>
          </p:spPr>
          <p:txBody>
            <a:bodyPr wrap="none" anchor="ctr"/>
            <a:lstStyle>
              <a:lvl1pPr>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a:spcBef>
                  <a:spcPct val="0"/>
                </a:spcBef>
                <a:buFontTx/>
                <a:buNone/>
              </a:pPr>
              <a:endParaRPr lang="en-US" altLang="en-US" sz="1400">
                <a:solidFill>
                  <a:schemeClr val="tx1"/>
                </a:solidFill>
                <a:cs typeface="Arial" panose="020B0604020202020204" pitchFamily="34" charset="0"/>
              </a:endParaRPr>
            </a:p>
          </p:txBody>
        </p:sp>
        <p:sp>
          <p:nvSpPr>
            <p:cNvPr id="141319" name="Rectangle 31"/>
            <p:cNvSpPr>
              <a:spLocks noChangeArrowheads="1"/>
            </p:cNvSpPr>
            <p:nvPr/>
          </p:nvSpPr>
          <p:spPr bwMode="auto">
            <a:xfrm>
              <a:off x="2113" y="3524"/>
              <a:ext cx="144" cy="144"/>
            </a:xfrm>
            <a:prstGeom prst="rect">
              <a:avLst/>
            </a:prstGeom>
            <a:solidFill>
              <a:srgbClr val="008000">
                <a:alpha val="20000"/>
              </a:srgbClr>
            </a:solidFill>
            <a:ln w="28575">
              <a:solidFill>
                <a:srgbClr val="008000"/>
              </a:solidFill>
              <a:miter lim="800000"/>
              <a:headEnd/>
              <a:tailEnd type="none" w="lg" len="lg"/>
            </a:ln>
          </p:spPr>
          <p:txBody>
            <a:bodyPr wrap="none" anchor="ctr"/>
            <a:lstStyle>
              <a:lvl1pPr>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a:spcBef>
                  <a:spcPct val="0"/>
                </a:spcBef>
                <a:buFontTx/>
                <a:buNone/>
              </a:pPr>
              <a:endParaRPr lang="en-US" altLang="en-US" sz="1400">
                <a:solidFill>
                  <a:schemeClr val="tx1"/>
                </a:solidFill>
                <a:cs typeface="Arial" panose="020B0604020202020204" pitchFamily="34" charset="0"/>
              </a:endParaRPr>
            </a:p>
          </p:txBody>
        </p:sp>
        <p:sp>
          <p:nvSpPr>
            <p:cNvPr id="141320" name="Rectangle 32"/>
            <p:cNvSpPr>
              <a:spLocks noChangeArrowheads="1"/>
            </p:cNvSpPr>
            <p:nvPr/>
          </p:nvSpPr>
          <p:spPr bwMode="auto">
            <a:xfrm>
              <a:off x="1105" y="3524"/>
              <a:ext cx="144" cy="144"/>
            </a:xfrm>
            <a:prstGeom prst="rect">
              <a:avLst/>
            </a:prstGeom>
            <a:solidFill>
              <a:srgbClr val="008000">
                <a:alpha val="20000"/>
              </a:srgbClr>
            </a:solidFill>
            <a:ln w="28575">
              <a:solidFill>
                <a:srgbClr val="008000"/>
              </a:solidFill>
              <a:miter lim="800000"/>
              <a:headEnd/>
              <a:tailEnd type="none" w="lg" len="lg"/>
            </a:ln>
          </p:spPr>
          <p:txBody>
            <a:bodyPr wrap="none" anchor="ctr"/>
            <a:lstStyle>
              <a:lvl1pPr>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a:spcBef>
                  <a:spcPct val="0"/>
                </a:spcBef>
                <a:buFontTx/>
                <a:buNone/>
              </a:pPr>
              <a:endParaRPr lang="en-US" altLang="en-US" sz="1400">
                <a:solidFill>
                  <a:schemeClr val="tx1"/>
                </a:solidFill>
                <a:cs typeface="Arial" panose="020B0604020202020204" pitchFamily="34" charset="0"/>
              </a:endParaRPr>
            </a:p>
          </p:txBody>
        </p:sp>
        <p:sp>
          <p:nvSpPr>
            <p:cNvPr id="141321" name="Rectangle 34"/>
            <p:cNvSpPr>
              <a:spLocks noChangeArrowheads="1"/>
            </p:cNvSpPr>
            <p:nvPr/>
          </p:nvSpPr>
          <p:spPr bwMode="auto">
            <a:xfrm>
              <a:off x="2688" y="3312"/>
              <a:ext cx="1440" cy="576"/>
            </a:xfrm>
            <a:prstGeom prst="rect">
              <a:avLst/>
            </a:prstGeom>
            <a:solidFill>
              <a:srgbClr val="0000FF">
                <a:alpha val="20000"/>
              </a:srgbClr>
            </a:solidFill>
            <a:ln w="28575">
              <a:solidFill>
                <a:srgbClr val="0000FF"/>
              </a:solidFill>
              <a:miter lim="800000"/>
              <a:headEnd/>
              <a:tailEnd type="none" w="lg" len="lg"/>
            </a:ln>
          </p:spPr>
          <p:txBody>
            <a:bodyPr wrap="none" anchor="ctr"/>
            <a:lstStyle>
              <a:lvl1pPr>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a:spcBef>
                  <a:spcPct val="0"/>
                </a:spcBef>
                <a:buFontTx/>
                <a:buNone/>
              </a:pPr>
              <a:endParaRPr lang="en-US" altLang="en-US" sz="1400">
                <a:solidFill>
                  <a:schemeClr val="tx1"/>
                </a:solidFill>
                <a:cs typeface="Arial" panose="020B0604020202020204" pitchFamily="34" charset="0"/>
              </a:endParaRPr>
            </a:p>
          </p:txBody>
        </p:sp>
        <p:sp>
          <p:nvSpPr>
            <p:cNvPr id="141322" name="Rectangle 35"/>
            <p:cNvSpPr>
              <a:spLocks noChangeArrowheads="1"/>
            </p:cNvSpPr>
            <p:nvPr/>
          </p:nvSpPr>
          <p:spPr bwMode="auto">
            <a:xfrm>
              <a:off x="3841" y="3524"/>
              <a:ext cx="144" cy="144"/>
            </a:xfrm>
            <a:prstGeom prst="rect">
              <a:avLst/>
            </a:prstGeom>
            <a:solidFill>
              <a:srgbClr val="008000">
                <a:alpha val="20000"/>
              </a:srgbClr>
            </a:solidFill>
            <a:ln w="28575">
              <a:solidFill>
                <a:srgbClr val="008000"/>
              </a:solidFill>
              <a:miter lim="800000"/>
              <a:headEnd/>
              <a:tailEnd type="none" w="lg" len="lg"/>
            </a:ln>
          </p:spPr>
          <p:txBody>
            <a:bodyPr wrap="none" anchor="ctr"/>
            <a:lstStyle>
              <a:lvl1pPr>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a:spcBef>
                  <a:spcPct val="0"/>
                </a:spcBef>
                <a:buFontTx/>
                <a:buNone/>
              </a:pPr>
              <a:endParaRPr lang="en-US" altLang="en-US" sz="1400">
                <a:solidFill>
                  <a:schemeClr val="tx1"/>
                </a:solidFill>
                <a:cs typeface="Arial" panose="020B0604020202020204" pitchFamily="34" charset="0"/>
              </a:endParaRPr>
            </a:p>
          </p:txBody>
        </p:sp>
        <p:sp>
          <p:nvSpPr>
            <p:cNvPr id="141323" name="Rectangle 36"/>
            <p:cNvSpPr>
              <a:spLocks noChangeArrowheads="1"/>
            </p:cNvSpPr>
            <p:nvPr/>
          </p:nvSpPr>
          <p:spPr bwMode="auto">
            <a:xfrm>
              <a:off x="2831" y="3524"/>
              <a:ext cx="144" cy="144"/>
            </a:xfrm>
            <a:prstGeom prst="rect">
              <a:avLst/>
            </a:prstGeom>
            <a:solidFill>
              <a:srgbClr val="008000">
                <a:alpha val="20000"/>
              </a:srgbClr>
            </a:solidFill>
            <a:ln w="28575">
              <a:solidFill>
                <a:srgbClr val="008000"/>
              </a:solidFill>
              <a:miter lim="800000"/>
              <a:headEnd/>
              <a:tailEnd type="none" w="lg" len="lg"/>
            </a:ln>
          </p:spPr>
          <p:txBody>
            <a:bodyPr wrap="none" anchor="ctr"/>
            <a:lstStyle>
              <a:lvl1pPr>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a:spcBef>
                  <a:spcPct val="0"/>
                </a:spcBef>
                <a:buFontTx/>
                <a:buNone/>
              </a:pPr>
              <a:endParaRPr lang="en-US" altLang="en-US" sz="1400">
                <a:solidFill>
                  <a:schemeClr val="tx1"/>
                </a:solidFill>
                <a:cs typeface="Arial" panose="020B0604020202020204" pitchFamily="34" charset="0"/>
              </a:endParaRPr>
            </a:p>
          </p:txBody>
        </p:sp>
        <p:sp>
          <p:nvSpPr>
            <p:cNvPr id="141324" name="Rectangle 33"/>
            <p:cNvSpPr>
              <a:spLocks noChangeArrowheads="1"/>
            </p:cNvSpPr>
            <p:nvPr/>
          </p:nvSpPr>
          <p:spPr bwMode="auto">
            <a:xfrm>
              <a:off x="2016" y="3408"/>
              <a:ext cx="1056" cy="384"/>
            </a:xfrm>
            <a:prstGeom prst="rect">
              <a:avLst/>
            </a:prstGeom>
            <a:solidFill>
              <a:srgbClr val="FF0000">
                <a:alpha val="20000"/>
              </a:srgbClr>
            </a:solidFill>
            <a:ln w="28575">
              <a:solidFill>
                <a:srgbClr val="FF0000"/>
              </a:solidFill>
              <a:miter lim="800000"/>
              <a:headEnd/>
              <a:tailEnd type="none" w="lg" len="lg"/>
            </a:ln>
          </p:spPr>
          <p:txBody>
            <a:bodyPr wrap="none" anchor="ctr"/>
            <a:lstStyle>
              <a:lvl1pPr>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a:spcBef>
                  <a:spcPct val="0"/>
                </a:spcBef>
                <a:buFontTx/>
                <a:buNone/>
              </a:pPr>
              <a:endParaRPr lang="en-US" altLang="en-US" sz="1400">
                <a:solidFill>
                  <a:schemeClr val="tx1"/>
                </a:solidFill>
                <a:cs typeface="Arial" panose="020B0604020202020204" pitchFamily="34" charset="0"/>
              </a:endParaRPr>
            </a:p>
          </p:txBody>
        </p:sp>
        <p:sp>
          <p:nvSpPr>
            <p:cNvPr id="141325" name="Rectangle 44"/>
            <p:cNvSpPr>
              <a:spLocks noChangeArrowheads="1"/>
            </p:cNvSpPr>
            <p:nvPr/>
          </p:nvSpPr>
          <p:spPr bwMode="auto">
            <a:xfrm>
              <a:off x="288" y="3408"/>
              <a:ext cx="1056" cy="384"/>
            </a:xfrm>
            <a:prstGeom prst="rect">
              <a:avLst/>
            </a:prstGeom>
            <a:solidFill>
              <a:srgbClr val="FF0000">
                <a:alpha val="20000"/>
              </a:srgbClr>
            </a:solidFill>
            <a:ln w="28575">
              <a:solidFill>
                <a:srgbClr val="FF0000"/>
              </a:solidFill>
              <a:miter lim="800000"/>
              <a:headEnd/>
              <a:tailEnd type="none" w="lg" len="lg"/>
            </a:ln>
          </p:spPr>
          <p:txBody>
            <a:bodyPr wrap="none" anchor="ctr"/>
            <a:lstStyle>
              <a:lvl1pPr>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a:spcBef>
                  <a:spcPct val="0"/>
                </a:spcBef>
                <a:buFontTx/>
                <a:buNone/>
              </a:pPr>
              <a:endParaRPr lang="en-US" altLang="en-US" sz="1400">
                <a:solidFill>
                  <a:schemeClr val="tx1"/>
                </a:solidFill>
                <a:cs typeface="Arial" panose="020B0604020202020204" pitchFamily="34" charset="0"/>
              </a:endParaRPr>
            </a:p>
          </p:txBody>
        </p:sp>
        <p:sp>
          <p:nvSpPr>
            <p:cNvPr id="141326" name="Rectangle 45"/>
            <p:cNvSpPr>
              <a:spLocks noChangeArrowheads="1"/>
            </p:cNvSpPr>
            <p:nvPr/>
          </p:nvSpPr>
          <p:spPr bwMode="auto">
            <a:xfrm>
              <a:off x="3744" y="3408"/>
              <a:ext cx="1056" cy="384"/>
            </a:xfrm>
            <a:prstGeom prst="rect">
              <a:avLst/>
            </a:prstGeom>
            <a:solidFill>
              <a:srgbClr val="FF0000">
                <a:alpha val="20000"/>
              </a:srgbClr>
            </a:solidFill>
            <a:ln w="28575">
              <a:solidFill>
                <a:srgbClr val="FF0000"/>
              </a:solidFill>
              <a:miter lim="800000"/>
              <a:headEnd/>
              <a:tailEnd type="none" w="lg" len="lg"/>
            </a:ln>
          </p:spPr>
          <p:txBody>
            <a:bodyPr wrap="none" anchor="ctr"/>
            <a:lstStyle>
              <a:lvl1pPr>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a:spcBef>
                  <a:spcPct val="0"/>
                </a:spcBef>
                <a:buFontTx/>
                <a:buNone/>
              </a:pPr>
              <a:endParaRPr lang="en-US" altLang="en-US" sz="1400">
                <a:solidFill>
                  <a:schemeClr val="tx1"/>
                </a:solidFill>
                <a:cs typeface="Arial" panose="020B0604020202020204" pitchFamily="34" charset="0"/>
              </a:endParaRPr>
            </a:p>
          </p:txBody>
        </p:sp>
        <p:sp>
          <p:nvSpPr>
            <p:cNvPr id="141327" name="Rectangle 46"/>
            <p:cNvSpPr>
              <a:spLocks noChangeArrowheads="1"/>
            </p:cNvSpPr>
            <p:nvPr/>
          </p:nvSpPr>
          <p:spPr bwMode="auto">
            <a:xfrm>
              <a:off x="5040" y="3216"/>
              <a:ext cx="480" cy="192"/>
            </a:xfrm>
            <a:prstGeom prst="rect">
              <a:avLst/>
            </a:prstGeom>
            <a:solidFill>
              <a:srgbClr val="FF0000">
                <a:alpha val="20000"/>
              </a:srgbClr>
            </a:solidFill>
            <a:ln w="28575">
              <a:solidFill>
                <a:srgbClr val="FF0000"/>
              </a:solidFill>
              <a:miter lim="800000"/>
              <a:headEnd/>
              <a:tailEnd type="none" w="lg" len="lg"/>
            </a:ln>
          </p:spPr>
          <p:txBody>
            <a:bodyPr wrap="none" anchor="ctr"/>
            <a:lstStyle>
              <a:lvl1pPr>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en-US" sz="1800" b="1">
                  <a:solidFill>
                    <a:schemeClr val="tx1"/>
                  </a:solidFill>
                  <a:cs typeface="Arial" panose="020B0604020202020204" pitchFamily="34" charset="0"/>
                </a:rPr>
                <a:t>M2</a:t>
              </a:r>
            </a:p>
          </p:txBody>
        </p:sp>
        <p:sp>
          <p:nvSpPr>
            <p:cNvPr id="141328" name="Rectangle 47"/>
            <p:cNvSpPr>
              <a:spLocks noChangeArrowheads="1"/>
            </p:cNvSpPr>
            <p:nvPr/>
          </p:nvSpPr>
          <p:spPr bwMode="auto">
            <a:xfrm>
              <a:off x="5040" y="3456"/>
              <a:ext cx="480" cy="192"/>
            </a:xfrm>
            <a:prstGeom prst="rect">
              <a:avLst/>
            </a:prstGeom>
            <a:solidFill>
              <a:srgbClr val="008000">
                <a:alpha val="20000"/>
              </a:srgbClr>
            </a:solidFill>
            <a:ln w="28575">
              <a:solidFill>
                <a:srgbClr val="008000"/>
              </a:solidFill>
              <a:miter lim="800000"/>
              <a:headEnd/>
              <a:tailEnd type="none" w="lg" len="lg"/>
            </a:ln>
          </p:spPr>
          <p:txBody>
            <a:bodyPr wrap="none" anchor="ctr"/>
            <a:lstStyle>
              <a:lvl1pPr>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en-US" sz="1800" b="1">
                  <a:solidFill>
                    <a:schemeClr val="tx1"/>
                  </a:solidFill>
                  <a:cs typeface="Arial" panose="020B0604020202020204" pitchFamily="34" charset="0"/>
                </a:rPr>
                <a:t>V2</a:t>
              </a:r>
            </a:p>
          </p:txBody>
        </p:sp>
        <p:sp>
          <p:nvSpPr>
            <p:cNvPr id="141329" name="Rectangle 48"/>
            <p:cNvSpPr>
              <a:spLocks noChangeArrowheads="1"/>
            </p:cNvSpPr>
            <p:nvPr/>
          </p:nvSpPr>
          <p:spPr bwMode="auto">
            <a:xfrm>
              <a:off x="5040" y="3696"/>
              <a:ext cx="480" cy="192"/>
            </a:xfrm>
            <a:prstGeom prst="rect">
              <a:avLst/>
            </a:prstGeom>
            <a:solidFill>
              <a:srgbClr val="0000FF">
                <a:alpha val="20000"/>
              </a:srgbClr>
            </a:solidFill>
            <a:ln w="28575">
              <a:solidFill>
                <a:srgbClr val="0000FF"/>
              </a:solidFill>
              <a:miter lim="800000"/>
              <a:headEnd/>
              <a:tailEnd type="none" w="lg" len="lg"/>
            </a:ln>
          </p:spPr>
          <p:txBody>
            <a:bodyPr wrap="none" anchor="ctr"/>
            <a:lstStyle>
              <a:lvl1pPr>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en-US" sz="1800" b="1">
                  <a:solidFill>
                    <a:schemeClr val="tx1"/>
                  </a:solidFill>
                  <a:cs typeface="Arial" panose="020B0604020202020204" pitchFamily="34" charset="0"/>
                </a:rPr>
                <a:t>M1</a:t>
              </a:r>
            </a:p>
          </p:txBody>
        </p:sp>
        <p:sp>
          <p:nvSpPr>
            <p:cNvPr id="141330" name="Line 49"/>
            <p:cNvSpPr>
              <a:spLocks noChangeShapeType="1"/>
            </p:cNvSpPr>
            <p:nvPr/>
          </p:nvSpPr>
          <p:spPr bwMode="auto">
            <a:xfrm>
              <a:off x="1440" y="3312"/>
              <a:ext cx="0" cy="576"/>
            </a:xfrm>
            <a:prstGeom prst="line">
              <a:avLst/>
            </a:prstGeom>
            <a:noFill/>
            <a:ln w="19050">
              <a:solidFill>
                <a:schemeClr val="tx1"/>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41331" name="Rectangle 51"/>
            <p:cNvSpPr>
              <a:spLocks noChangeArrowheads="1"/>
            </p:cNvSpPr>
            <p:nvPr/>
          </p:nvSpPr>
          <p:spPr bwMode="auto">
            <a:xfrm>
              <a:off x="1536" y="3552"/>
              <a:ext cx="28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txBody>
            <a:bodyPr wrap="none" anchor="ctr"/>
            <a:lstStyle>
              <a:lvl1pPr>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en-US" sz="1800" b="1">
                  <a:solidFill>
                    <a:schemeClr val="tx1"/>
                  </a:solidFill>
                  <a:cs typeface="Arial" panose="020B0604020202020204" pitchFamily="34" charset="0"/>
                </a:rPr>
                <a:t>2.5um</a:t>
              </a:r>
            </a:p>
          </p:txBody>
        </p:sp>
        <p:sp>
          <p:nvSpPr>
            <p:cNvPr id="141332" name="Rectangle 51"/>
            <p:cNvSpPr>
              <a:spLocks noChangeArrowheads="1"/>
            </p:cNvSpPr>
            <p:nvPr/>
          </p:nvSpPr>
          <p:spPr bwMode="auto">
            <a:xfrm>
              <a:off x="480" y="3552"/>
              <a:ext cx="28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txBody>
            <a:bodyPr wrap="none" anchor="ctr"/>
            <a:lstStyle>
              <a:lvl1pPr>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en-US" sz="1800" b="1">
                  <a:solidFill>
                    <a:schemeClr val="tx1"/>
                  </a:solidFill>
                  <a:cs typeface="Arial" panose="020B0604020202020204" pitchFamily="34" charset="0"/>
                </a:rPr>
                <a:t>1.5um</a:t>
              </a:r>
            </a:p>
          </p:txBody>
        </p:sp>
        <p:cxnSp>
          <p:nvCxnSpPr>
            <p:cNvPr id="141333" name="Straight Arrow Connector 48"/>
            <p:cNvCxnSpPr>
              <a:cxnSpLocks noChangeShapeType="1"/>
            </p:cNvCxnSpPr>
            <p:nvPr/>
          </p:nvCxnSpPr>
          <p:spPr bwMode="auto">
            <a:xfrm rot="5400000">
              <a:off x="672" y="3600"/>
              <a:ext cx="384" cy="1"/>
            </a:xfrm>
            <a:prstGeom prst="straightConnector1">
              <a:avLst/>
            </a:prstGeom>
            <a:noFill/>
            <a:ln w="22225" algn="ctr">
              <a:solidFill>
                <a:schemeClr val="tx1"/>
              </a:solidFill>
              <a:round/>
              <a:headEnd type="triangle" w="lg" len="lg"/>
              <a:tailEnd type="triangle" w="lg" len="lg"/>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2071489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457200" y="76200"/>
            <a:ext cx="8229600" cy="990600"/>
          </a:xfrm>
          <a:extLst>
            <a:ext uri="{909E8E84-426E-40DD-AFC4-6F175D3DCCD1}">
              <a14:hiddenFill xmlns:a14="http://schemas.microsoft.com/office/drawing/2010/main">
                <a:solidFill>
                  <a:schemeClr val="bg1"/>
                </a:solidFill>
              </a14:hiddenFill>
            </a:ext>
          </a:extLst>
        </p:spPr>
        <p:txBody>
          <a:bodyPr/>
          <a:lstStyle/>
          <a:p>
            <a:pPr eaLnBrk="1" hangingPunct="1">
              <a:defRPr/>
            </a:pPr>
            <a:r>
              <a:rPr lang="en-US" sz="4000" b="0" dirty="0" smtClean="0">
                <a:solidFill>
                  <a:srgbClr val="3366FF"/>
                </a:solidFill>
                <a:effectLst>
                  <a:outerShdw blurRad="38100" dist="38100" dir="2700000" algn="tl">
                    <a:srgbClr val="C0C0C0"/>
                  </a:outerShdw>
                </a:effectLst>
                <a:latin typeface="Arial Rounded MT Bold" pitchFamily="34" charset="0"/>
              </a:rPr>
              <a:t>Via Chain Structures</a:t>
            </a:r>
            <a:endParaRPr lang="en-US" b="0" dirty="0" smtClean="0">
              <a:solidFill>
                <a:srgbClr val="3366FF"/>
              </a:solidFill>
              <a:latin typeface="Arial Rounded MT Bold" pitchFamily="34" charset="0"/>
            </a:endParaRPr>
          </a:p>
        </p:txBody>
      </p:sp>
      <p:pic>
        <p:nvPicPr>
          <p:cNvPr id="196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067175"/>
            <a:ext cx="2705100" cy="2103438"/>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2857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66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067175"/>
            <a:ext cx="2705100" cy="2103438"/>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2857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66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0" y="4067175"/>
            <a:ext cx="2705100" cy="210502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2857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661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 y="4067175"/>
            <a:ext cx="2705100" cy="210502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2857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6615" name="Text Box 7"/>
          <p:cNvSpPr txBox="1">
            <a:spLocks noChangeArrowheads="1"/>
          </p:cNvSpPr>
          <p:nvPr/>
        </p:nvSpPr>
        <p:spPr bwMode="auto">
          <a:xfrm>
            <a:off x="838200" y="4191000"/>
            <a:ext cx="2362200" cy="5191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solidFill>
                  <a:srgbClr val="FF0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50000"/>
              </a:spcBef>
              <a:buClrTx/>
              <a:buSzTx/>
              <a:buFontTx/>
              <a:buNone/>
            </a:pPr>
            <a:r>
              <a:rPr lang="en-US" altLang="en-US" sz="2800" b="1">
                <a:solidFill>
                  <a:schemeClr val="bg1"/>
                </a:solidFill>
                <a:cs typeface="Arial" panose="020B0604020202020204" pitchFamily="34" charset="0"/>
              </a:rPr>
              <a:t>100nm vias</a:t>
            </a:r>
          </a:p>
        </p:txBody>
      </p:sp>
      <p:sp>
        <p:nvSpPr>
          <p:cNvPr id="196616" name="Text Box 8"/>
          <p:cNvSpPr txBox="1">
            <a:spLocks noChangeArrowheads="1"/>
          </p:cNvSpPr>
          <p:nvPr/>
        </p:nvSpPr>
        <p:spPr bwMode="auto">
          <a:xfrm>
            <a:off x="6553200" y="4191000"/>
            <a:ext cx="2362200" cy="5191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solidFill>
                  <a:srgbClr val="FF0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50000"/>
              </a:spcBef>
              <a:buClrTx/>
              <a:buSzTx/>
              <a:buFontTx/>
              <a:buNone/>
            </a:pPr>
            <a:r>
              <a:rPr lang="en-US" altLang="en-US" sz="2800" b="1">
                <a:solidFill>
                  <a:schemeClr val="bg1"/>
                </a:solidFill>
                <a:cs typeface="Arial" panose="020B0604020202020204" pitchFamily="34" charset="0"/>
              </a:rPr>
              <a:t>100nm via</a:t>
            </a:r>
          </a:p>
        </p:txBody>
      </p:sp>
      <p:sp>
        <p:nvSpPr>
          <p:cNvPr id="196617" name="Text Box 9"/>
          <p:cNvSpPr txBox="1">
            <a:spLocks noChangeArrowheads="1"/>
          </p:cNvSpPr>
          <p:nvPr/>
        </p:nvSpPr>
        <p:spPr bwMode="auto">
          <a:xfrm>
            <a:off x="3733800" y="4191000"/>
            <a:ext cx="2362200" cy="5191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solidFill>
                  <a:srgbClr val="FF0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50000"/>
              </a:spcBef>
              <a:buClrTx/>
              <a:buSzTx/>
              <a:buFontTx/>
              <a:buNone/>
            </a:pPr>
            <a:r>
              <a:rPr lang="en-US" altLang="en-US" sz="2800" b="1">
                <a:solidFill>
                  <a:schemeClr val="bg1"/>
                </a:solidFill>
                <a:cs typeface="Arial" panose="020B0604020202020204" pitchFamily="34" charset="0"/>
              </a:rPr>
              <a:t>100nm vias</a:t>
            </a:r>
          </a:p>
        </p:txBody>
      </p:sp>
      <p:pic>
        <p:nvPicPr>
          <p:cNvPr id="19661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1295400"/>
            <a:ext cx="4306888" cy="16462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6619" name="Text Box 11"/>
          <p:cNvSpPr txBox="1">
            <a:spLocks noChangeArrowheads="1"/>
          </p:cNvSpPr>
          <p:nvPr/>
        </p:nvSpPr>
        <p:spPr bwMode="auto">
          <a:xfrm>
            <a:off x="0" y="2514600"/>
            <a:ext cx="2895600" cy="50482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2857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ctr">
              <a:lnSpc>
                <a:spcPct val="90000"/>
              </a:lnSpc>
              <a:spcBef>
                <a:spcPct val="0"/>
              </a:spcBef>
              <a:buClrTx/>
              <a:buSzTx/>
              <a:buFontTx/>
              <a:buNone/>
            </a:pPr>
            <a:r>
              <a:rPr lang="en-US" altLang="en-US" sz="1800" b="1">
                <a:cs typeface="Arial" panose="020B0604020202020204" pitchFamily="34" charset="0"/>
              </a:rPr>
              <a:t>M2 by SFIL</a:t>
            </a:r>
          </a:p>
          <a:p>
            <a:pPr algn="ctr">
              <a:lnSpc>
                <a:spcPct val="90000"/>
              </a:lnSpc>
              <a:spcBef>
                <a:spcPct val="0"/>
              </a:spcBef>
              <a:buClrTx/>
              <a:buSzTx/>
              <a:buFontTx/>
              <a:buNone/>
            </a:pPr>
            <a:endParaRPr lang="en-US" altLang="en-US" sz="1800" b="1" baseline="-25000">
              <a:solidFill>
                <a:srgbClr val="0000CC"/>
              </a:solidFill>
              <a:cs typeface="Arial" panose="020B0604020202020204" pitchFamily="34" charset="0"/>
            </a:endParaRPr>
          </a:p>
        </p:txBody>
      </p:sp>
      <p:sp>
        <p:nvSpPr>
          <p:cNvPr id="196620" name="Text Box 12"/>
          <p:cNvSpPr txBox="1">
            <a:spLocks noChangeArrowheads="1"/>
          </p:cNvSpPr>
          <p:nvPr/>
        </p:nvSpPr>
        <p:spPr bwMode="auto">
          <a:xfrm>
            <a:off x="6705600" y="2433638"/>
            <a:ext cx="2286000" cy="614362"/>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2857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ctr">
              <a:lnSpc>
                <a:spcPct val="90000"/>
              </a:lnSpc>
              <a:spcBef>
                <a:spcPct val="0"/>
              </a:spcBef>
              <a:buClrTx/>
              <a:buSzTx/>
              <a:buFontTx/>
              <a:buNone/>
            </a:pPr>
            <a:r>
              <a:rPr lang="en-US" altLang="en-US" sz="1800" b="1">
                <a:cs typeface="Arial" panose="020B0604020202020204" pitchFamily="34" charset="0"/>
              </a:rPr>
              <a:t>M1 by </a:t>
            </a:r>
          </a:p>
          <a:p>
            <a:pPr algn="ctr">
              <a:lnSpc>
                <a:spcPct val="90000"/>
              </a:lnSpc>
              <a:spcBef>
                <a:spcPct val="0"/>
              </a:spcBef>
              <a:buClrTx/>
              <a:buSzTx/>
              <a:buFontTx/>
              <a:buNone/>
            </a:pPr>
            <a:r>
              <a:rPr lang="en-US" altLang="en-US" sz="2000">
                <a:cs typeface="Arial" panose="020B0604020202020204" pitchFamily="34" charset="0"/>
              </a:rPr>
              <a:t>Photolithography</a:t>
            </a:r>
            <a:endParaRPr lang="en-US" altLang="en-US" sz="2000" baseline="-25000">
              <a:cs typeface="Arial" panose="020B0604020202020204" pitchFamily="34" charset="0"/>
            </a:endParaRPr>
          </a:p>
        </p:txBody>
      </p:sp>
      <p:sp>
        <p:nvSpPr>
          <p:cNvPr id="196621" name="Line 13"/>
          <p:cNvSpPr>
            <a:spLocks noChangeShapeType="1"/>
          </p:cNvSpPr>
          <p:nvPr/>
        </p:nvSpPr>
        <p:spPr bwMode="auto">
          <a:xfrm flipH="1" flipV="1">
            <a:off x="5715000" y="2667000"/>
            <a:ext cx="1371600" cy="0"/>
          </a:xfrm>
          <a:prstGeom prst="line">
            <a:avLst/>
          </a:prstGeom>
          <a:noFill/>
          <a:ln w="28575">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96622" name="AutoShape 14"/>
          <p:cNvCxnSpPr>
            <a:cxnSpLocks noChangeShapeType="1"/>
            <a:stCxn id="196619" idx="0"/>
            <a:endCxn id="196618" idx="1"/>
          </p:cNvCxnSpPr>
          <p:nvPr/>
        </p:nvCxnSpPr>
        <p:spPr bwMode="auto">
          <a:xfrm rot="-5400000">
            <a:off x="1821656" y="1745457"/>
            <a:ext cx="395287" cy="1143000"/>
          </a:xfrm>
          <a:prstGeom prst="bentConnector2">
            <a:avLst/>
          </a:prstGeom>
          <a:noFill/>
          <a:ln w="2857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6623" name="Text Box 15"/>
          <p:cNvSpPr txBox="1">
            <a:spLocks noChangeArrowheads="1"/>
          </p:cNvSpPr>
          <p:nvPr/>
        </p:nvSpPr>
        <p:spPr bwMode="auto">
          <a:xfrm>
            <a:off x="990600" y="1423988"/>
            <a:ext cx="19050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solidFill>
                  <a:srgbClr val="FF0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50000"/>
              </a:spcBef>
              <a:buClrTx/>
              <a:buSzTx/>
              <a:buFontTx/>
              <a:buNone/>
            </a:pPr>
            <a:r>
              <a:rPr lang="en-US" altLang="en-US" sz="2000">
                <a:solidFill>
                  <a:srgbClr val="3366FF"/>
                </a:solidFill>
                <a:latin typeface="Arial Rounded MT Bold" panose="020F0704030504030204" pitchFamily="34" charset="0"/>
                <a:cs typeface="Arial" panose="020B0604020202020204" pitchFamily="34" charset="0"/>
              </a:rPr>
              <a:t>Via chain</a:t>
            </a:r>
          </a:p>
        </p:txBody>
      </p:sp>
    </p:spTree>
    <p:extLst>
      <p:ext uri="{BB962C8B-B14F-4D97-AF65-F5344CB8AC3E}">
        <p14:creationId xmlns:p14="http://schemas.microsoft.com/office/powerpoint/2010/main" val="183449128"/>
      </p:ext>
    </p:extLst>
  </p:cSld>
  <p:clrMapOvr>
    <a:masterClrMapping/>
  </p:clrMapOvr>
  <p:transition spd="med">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975" y="609600"/>
            <a:ext cx="3121025"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133600"/>
            <a:ext cx="5105400" cy="384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6443663"/>
            <a:ext cx="1384300"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65" name="Text Box 5"/>
          <p:cNvSpPr txBox="1">
            <a:spLocks noChangeArrowheads="1"/>
          </p:cNvSpPr>
          <p:nvPr/>
        </p:nvSpPr>
        <p:spPr bwMode="auto">
          <a:xfrm>
            <a:off x="5943600" y="5867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solidFill>
                  <a:srgbClr val="000000"/>
                </a:solidFill>
              </a:rPr>
              <a:t>Via chain test site</a:t>
            </a:r>
          </a:p>
        </p:txBody>
      </p:sp>
      <p:sp>
        <p:nvSpPr>
          <p:cNvPr id="143366" name="Text Box 6"/>
          <p:cNvSpPr txBox="1">
            <a:spLocks noChangeArrowheads="1"/>
          </p:cNvSpPr>
          <p:nvPr/>
        </p:nvSpPr>
        <p:spPr bwMode="auto">
          <a:xfrm>
            <a:off x="457200" y="304800"/>
            <a:ext cx="4724400" cy="164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5400">
                <a:solidFill>
                  <a:srgbClr val="0000FF"/>
                </a:solidFill>
              </a:rPr>
              <a:t>Template</a:t>
            </a:r>
          </a:p>
          <a:p>
            <a:pPr algn="ctr" eaLnBrk="1" hangingPunct="1">
              <a:spcBef>
                <a:spcPct val="50000"/>
              </a:spcBef>
            </a:pPr>
            <a:r>
              <a:rPr lang="en-US" altLang="en-US" sz="3200"/>
              <a:t>now a commercial product</a:t>
            </a:r>
          </a:p>
        </p:txBody>
      </p:sp>
    </p:spTree>
    <p:extLst>
      <p:ext uri="{BB962C8B-B14F-4D97-AF65-F5344CB8AC3E}">
        <p14:creationId xmlns:p14="http://schemas.microsoft.com/office/powerpoint/2010/main" val="4112029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71" y="1058855"/>
            <a:ext cx="8915400" cy="2947240"/>
          </a:xfrm>
          <a:prstGeom prst="rect">
            <a:avLst/>
          </a:prstGeom>
        </p:spPr>
      </p:pic>
      <p:sp>
        <p:nvSpPr>
          <p:cNvPr id="2" name="Title 1"/>
          <p:cNvSpPr>
            <a:spLocks noGrp="1"/>
          </p:cNvSpPr>
          <p:nvPr>
            <p:ph type="title"/>
          </p:nvPr>
        </p:nvSpPr>
        <p:spPr>
          <a:xfrm>
            <a:off x="460658" y="244624"/>
            <a:ext cx="8202627" cy="609600"/>
          </a:xfrm>
        </p:spPr>
        <p:txBody>
          <a:bodyPr>
            <a:normAutofit fontScale="90000"/>
          </a:bodyPr>
          <a:lstStyle/>
          <a:p>
            <a:pPr algn="ctr"/>
            <a:r>
              <a:rPr lang="en-US" dirty="0" smtClean="0"/>
              <a:t>Canon, Toshiba and SK </a:t>
            </a:r>
            <a:r>
              <a:rPr lang="en-US" dirty="0" err="1" smtClean="0"/>
              <a:t>hynix</a:t>
            </a:r>
            <a:r>
              <a:rPr lang="en-US" dirty="0" smtClean="0"/>
              <a:t> going forward with SFIL</a:t>
            </a:r>
            <a:endParaRPr lang="en-US" dirty="0"/>
          </a:p>
        </p:txBody>
      </p:sp>
      <p:sp>
        <p:nvSpPr>
          <p:cNvPr id="5" name="Rectangle 4"/>
          <p:cNvSpPr/>
          <p:nvPr/>
        </p:nvSpPr>
        <p:spPr>
          <a:xfrm>
            <a:off x="219159" y="1295400"/>
            <a:ext cx="4876800" cy="646331"/>
          </a:xfrm>
          <a:prstGeom prst="rect">
            <a:avLst/>
          </a:prstGeom>
        </p:spPr>
        <p:txBody>
          <a:bodyPr wrap="square">
            <a:spAutoFit/>
          </a:bodyPr>
          <a:lstStyle/>
          <a:p>
            <a:r>
              <a:rPr lang="en-US" sz="1800" b="1" dirty="0">
                <a:solidFill>
                  <a:srgbClr val="000000"/>
                </a:solidFill>
              </a:rPr>
              <a:t>Revolutionizing the Semiconductor </a:t>
            </a:r>
            <a:r>
              <a:rPr lang="en-US" sz="1800" b="1" dirty="0" smtClean="0">
                <a:solidFill>
                  <a:srgbClr val="000000"/>
                </a:solidFill>
              </a:rPr>
              <a:t>Industry - Nanoimprint </a:t>
            </a:r>
            <a:r>
              <a:rPr lang="en-US" sz="1800" b="1" dirty="0">
                <a:solidFill>
                  <a:srgbClr val="000000"/>
                </a:solidFill>
              </a:rPr>
              <a:t>Lithography</a:t>
            </a:r>
            <a:endParaRPr lang="en-US" sz="1800" dirty="0">
              <a:solidFill>
                <a:srgbClr val="000000"/>
              </a:solidFill>
            </a:endParaRPr>
          </a:p>
        </p:txBody>
      </p:sp>
      <p:pic>
        <p:nvPicPr>
          <p:cNvPr id="7" name="Picture 6"/>
          <p:cNvPicPr>
            <a:picLocks noChangeAspect="1"/>
          </p:cNvPicPr>
          <p:nvPr/>
        </p:nvPicPr>
        <p:blipFill>
          <a:blip r:embed="rId3"/>
          <a:stretch>
            <a:fillRect/>
          </a:stretch>
        </p:blipFill>
        <p:spPr>
          <a:xfrm>
            <a:off x="2563174" y="6148138"/>
            <a:ext cx="1666689" cy="500007"/>
          </a:xfrm>
          <a:prstGeom prst="rect">
            <a:avLst/>
          </a:prstGeom>
        </p:spPr>
      </p:pic>
      <p:pic>
        <p:nvPicPr>
          <p:cNvPr id="8" name="Picture 7"/>
          <p:cNvPicPr>
            <a:picLocks noChangeAspect="1"/>
          </p:cNvPicPr>
          <p:nvPr/>
        </p:nvPicPr>
        <p:blipFill>
          <a:blip r:embed="rId4"/>
          <a:stretch>
            <a:fillRect/>
          </a:stretch>
        </p:blipFill>
        <p:spPr>
          <a:xfrm>
            <a:off x="219159" y="5873255"/>
            <a:ext cx="1823777" cy="510088"/>
          </a:xfrm>
          <a:prstGeom prst="rect">
            <a:avLst/>
          </a:prstGeom>
        </p:spPr>
      </p:pic>
      <p:pic>
        <p:nvPicPr>
          <p:cNvPr id="10" name="Picture 9"/>
          <p:cNvPicPr>
            <a:picLocks noChangeAspect="1"/>
          </p:cNvPicPr>
          <p:nvPr/>
        </p:nvPicPr>
        <p:blipFill>
          <a:blip r:embed="rId5"/>
          <a:stretch>
            <a:fillRect/>
          </a:stretch>
        </p:blipFill>
        <p:spPr>
          <a:xfrm>
            <a:off x="7278748" y="5755224"/>
            <a:ext cx="1602425" cy="847950"/>
          </a:xfrm>
          <a:prstGeom prst="rect">
            <a:avLst/>
          </a:prstGeom>
        </p:spPr>
      </p:pic>
      <p:pic>
        <p:nvPicPr>
          <p:cNvPr id="3" name="Picture 2"/>
          <p:cNvPicPr>
            <a:picLocks noChangeAspect="1"/>
          </p:cNvPicPr>
          <p:nvPr/>
        </p:nvPicPr>
        <p:blipFill>
          <a:blip r:embed="rId6"/>
          <a:stretch>
            <a:fillRect/>
          </a:stretch>
        </p:blipFill>
        <p:spPr>
          <a:xfrm>
            <a:off x="6026426" y="6070628"/>
            <a:ext cx="1269269" cy="577517"/>
          </a:xfrm>
          <a:prstGeom prst="rect">
            <a:avLst/>
          </a:prstGeom>
        </p:spPr>
      </p:pic>
      <p:pic>
        <p:nvPicPr>
          <p:cNvPr id="9" name="Picture 8"/>
          <p:cNvPicPr>
            <a:picLocks noChangeAspect="1"/>
          </p:cNvPicPr>
          <p:nvPr/>
        </p:nvPicPr>
        <p:blipFill>
          <a:blip r:embed="rId7"/>
          <a:stretch>
            <a:fillRect/>
          </a:stretch>
        </p:blipFill>
        <p:spPr>
          <a:xfrm>
            <a:off x="4474134" y="5867020"/>
            <a:ext cx="1506905" cy="848625"/>
          </a:xfrm>
          <a:prstGeom prst="rect">
            <a:avLst/>
          </a:prstGeom>
        </p:spPr>
      </p:pic>
      <p:sp>
        <p:nvSpPr>
          <p:cNvPr id="11" name="Rectangle 1"/>
          <p:cNvSpPr>
            <a:spLocks noChangeArrowheads="1"/>
          </p:cNvSpPr>
          <p:nvPr/>
        </p:nvSpPr>
        <p:spPr bwMode="auto">
          <a:xfrm>
            <a:off x="249117" y="3907079"/>
            <a:ext cx="8952614" cy="1955653"/>
          </a:xfrm>
          <a:prstGeom prst="rect">
            <a:avLst/>
          </a:prstGeom>
          <a:noFill/>
          <a:ln>
            <a:noFill/>
          </a:ln>
          <a:effectLst/>
        </p:spPr>
        <p:txBody>
          <a:bodyPr vert="horz" wrap="square" lIns="0" tIns="31740" rIns="23805"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700" b="0" i="0" u="none" strike="noStrike" cap="none" normalizeH="0" baseline="0" dirty="0" smtClean="0">
                <a:ln>
                  <a:noFill/>
                </a:ln>
                <a:solidFill>
                  <a:schemeClr val="tx1"/>
                </a:solidFill>
                <a:effectLst/>
                <a:latin typeface="Helvetica Neue"/>
              </a:rPr>
              <a:t>Report: Toshiba adopts imprint </a:t>
            </a:r>
            <a:r>
              <a:rPr kumimoji="0" lang="en-US" altLang="en-US" sz="2700" b="0" i="0" u="none" strike="noStrike" cap="none" normalizeH="0" baseline="0" dirty="0" err="1" smtClean="0">
                <a:ln>
                  <a:noFill/>
                </a:ln>
                <a:solidFill>
                  <a:schemeClr val="tx1"/>
                </a:solidFill>
                <a:effectLst/>
                <a:latin typeface="Helvetica Neue"/>
              </a:rPr>
              <a:t>litho</a:t>
            </a:r>
            <a:r>
              <a:rPr kumimoji="0" lang="en-US" altLang="en-US" sz="2700" b="0" i="0" u="none" strike="noStrike" cap="none" normalizeH="0" baseline="0" dirty="0" smtClean="0">
                <a:ln>
                  <a:noFill/>
                </a:ln>
                <a:solidFill>
                  <a:schemeClr val="tx1"/>
                </a:solidFill>
                <a:effectLst/>
                <a:latin typeface="Helvetica Neue"/>
              </a:rPr>
              <a:t> for NAND production</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400" b="0" i="1" u="none" strike="noStrike" cap="none" normalizeH="0" baseline="0" dirty="0" smtClean="0">
                <a:ln>
                  <a:noFill/>
                </a:ln>
                <a:solidFill>
                  <a:schemeClr val="tx1"/>
                </a:solidFill>
                <a:effectLst/>
                <a:latin typeface="Arial" panose="020B0604020202020204" pitchFamily="34" charset="0"/>
              </a:rPr>
              <a:t>June 07, 2016 </a:t>
            </a:r>
            <a:r>
              <a:rPr kumimoji="0" lang="en-US" altLang="en-US" sz="1400" b="0" i="0" u="none" strike="noStrike" cap="none" normalizeH="0" baseline="0" dirty="0" smtClean="0">
                <a:ln>
                  <a:noFill/>
                </a:ln>
                <a:solidFill>
                  <a:schemeClr val="tx1"/>
                </a:solidFill>
                <a:effectLst/>
                <a:latin typeface="Arial" panose="020B0604020202020204" pitchFamily="34" charset="0"/>
              </a:rPr>
              <a:t>// </a:t>
            </a:r>
            <a:r>
              <a:rPr kumimoji="0" lang="en-US" altLang="en-US" sz="1400" b="0" i="1" u="none" strike="noStrike" cap="none" normalizeH="0" baseline="0" dirty="0" smtClean="0">
                <a:ln>
                  <a:noFill/>
                </a:ln>
                <a:solidFill>
                  <a:schemeClr val="tx1"/>
                </a:solidFill>
                <a:effectLst/>
                <a:latin typeface="Arial" panose="020B0604020202020204" pitchFamily="34" charset="0"/>
              </a:rPr>
              <a:t>By Peter Clarke </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rPr>
              <a:t>Toshiba will adopt nanoimprint lithography (NIL) as a way of reducing the cost of production of NAND flash memory, according to a Nikkei report.   Toshiba plans to allocate part of an 860 billion yen (about $8 billion) budget for spending on semiconductors over the next three years on introducing NIL into flash memory production lines, the report said. Production is set to begin in fiscal 2017 in Yokkaichi. </a:t>
            </a:r>
          </a:p>
        </p:txBody>
      </p:sp>
    </p:spTree>
    <p:extLst>
      <p:ext uri="{BB962C8B-B14F-4D97-AF65-F5344CB8AC3E}">
        <p14:creationId xmlns:p14="http://schemas.microsoft.com/office/powerpoint/2010/main" val="1510495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1505606" y="168275"/>
            <a:ext cx="3255579" cy="593725"/>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dirty="0" smtClean="0">
                <a:solidFill>
                  <a:srgbClr val="3366FF"/>
                </a:solidFill>
                <a:latin typeface="Arial Rounded MT Bold" panose="020F0704030504030204" pitchFamily="34" charset="0"/>
              </a:rPr>
              <a:t>Imprinting</a:t>
            </a:r>
          </a:p>
        </p:txBody>
      </p:sp>
      <p:pic>
        <p:nvPicPr>
          <p:cNvPr id="200707" name="Picture 3" descr="811AZ-s66_1st imprint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981075"/>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08" name="Picture 4" descr="811AZ-s66_1st imprint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9906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09" name="Picture 5" descr="811AZ-s66_1st imprint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962400"/>
            <a:ext cx="38100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10" name="Picture 6" descr="811AZ-s66_1st imprint0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3965575"/>
            <a:ext cx="38862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2062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extLst>
            <a:ext uri="{909E8E84-426E-40DD-AFC4-6F175D3DCCD1}">
              <a14:hiddenFill xmlns:a14="http://schemas.microsoft.com/office/drawing/2010/main">
                <a:solidFill>
                  <a:schemeClr val="bg1"/>
                </a:solidFill>
              </a14:hiddenFill>
            </a:ext>
          </a:extLst>
        </p:spPr>
        <p:txBody>
          <a:bodyPr/>
          <a:lstStyle/>
          <a:p>
            <a:pPr eaLnBrk="1" hangingPunct="1"/>
            <a:r>
              <a:rPr lang="en-US" altLang="en-US" sz="3200" b="0" smtClean="0">
                <a:solidFill>
                  <a:srgbClr val="3366FF"/>
                </a:solidFill>
                <a:latin typeface="Arial Rounded MT Bold" panose="020F0704030504030204" pitchFamily="34" charset="0"/>
              </a:rPr>
              <a:t>Pattern Transfer Demonstration</a:t>
            </a:r>
          </a:p>
        </p:txBody>
      </p:sp>
      <p:sp>
        <p:nvSpPr>
          <p:cNvPr id="202755" name="AutoShape 3"/>
          <p:cNvSpPr>
            <a:spLocks noChangeArrowheads="1"/>
          </p:cNvSpPr>
          <p:nvPr/>
        </p:nvSpPr>
        <p:spPr bwMode="auto">
          <a:xfrm>
            <a:off x="228600" y="1828800"/>
            <a:ext cx="1752600" cy="1522413"/>
          </a:xfrm>
          <a:prstGeom prst="roundRect">
            <a:avLst>
              <a:gd name="adj" fmla="val 16667"/>
            </a:avLst>
          </a:prstGeom>
          <a:solidFill>
            <a:srgbClr val="99CCFF"/>
          </a:solidFill>
          <a:ln w="38100">
            <a:solidFill>
              <a:srgbClr val="0000FF"/>
            </a:solidFill>
            <a:round/>
            <a:headEnd/>
            <a:tailEnd type="none" w="lg" len="lg"/>
          </a:ln>
          <a:effectLst>
            <a:outerShdw dist="71842" dir="2700000" algn="ctr" rotWithShape="0">
              <a:schemeClr val="tx1">
                <a:alpha val="50000"/>
              </a:schemeClr>
            </a:outerShdw>
          </a:effec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en-US" altLang="zh-TW" sz="2400" b="1">
                <a:ea typeface="新細明體" pitchFamily="18" charset="-120"/>
                <a:cs typeface="Arial" panose="020B0604020202020204" pitchFamily="34" charset="0"/>
              </a:rPr>
              <a:t>Trench</a:t>
            </a:r>
          </a:p>
          <a:p>
            <a:pPr algn="ctr">
              <a:spcBef>
                <a:spcPct val="0"/>
              </a:spcBef>
              <a:buClrTx/>
              <a:buSzTx/>
              <a:buFontTx/>
              <a:buNone/>
            </a:pPr>
            <a:r>
              <a:rPr lang="en-US" altLang="zh-TW" sz="2400" b="1">
                <a:ea typeface="新細明體" pitchFamily="18" charset="-120"/>
                <a:cs typeface="Arial" panose="020B0604020202020204" pitchFamily="34" charset="0"/>
              </a:rPr>
              <a:t>Etch</a:t>
            </a:r>
          </a:p>
          <a:p>
            <a:pPr algn="ctr">
              <a:spcBef>
                <a:spcPct val="0"/>
              </a:spcBef>
              <a:buClrTx/>
              <a:buSzTx/>
              <a:buFontTx/>
              <a:buNone/>
            </a:pPr>
            <a:r>
              <a:rPr lang="en-US" altLang="zh-TW" sz="2400" b="1">
                <a:ea typeface="新細明體" pitchFamily="18" charset="-120"/>
                <a:cs typeface="Arial" panose="020B0604020202020204" pitchFamily="34" charset="0"/>
              </a:rPr>
              <a:t>CF</a:t>
            </a:r>
            <a:r>
              <a:rPr lang="en-US" altLang="zh-TW" sz="2400" b="1" baseline="-25000">
                <a:ea typeface="新細明體" pitchFamily="18" charset="-120"/>
                <a:cs typeface="Arial" panose="020B0604020202020204" pitchFamily="34" charset="0"/>
              </a:rPr>
              <a:t>4</a:t>
            </a:r>
            <a:r>
              <a:rPr lang="en-US" altLang="zh-TW" sz="2400" b="1">
                <a:ea typeface="新細明體" pitchFamily="18" charset="-120"/>
                <a:cs typeface="Arial" panose="020B0604020202020204" pitchFamily="34" charset="0"/>
              </a:rPr>
              <a:t>/C</a:t>
            </a:r>
            <a:r>
              <a:rPr lang="en-US" altLang="zh-TW" sz="1600" b="1" baseline="-25000">
                <a:ea typeface="新細明體" pitchFamily="18" charset="-120"/>
                <a:cs typeface="Arial" panose="020B0604020202020204" pitchFamily="34" charset="0"/>
              </a:rPr>
              <a:t>4</a:t>
            </a:r>
            <a:r>
              <a:rPr lang="en-US" altLang="zh-TW" sz="2400" b="1">
                <a:ea typeface="新細明體" pitchFamily="18" charset="-120"/>
                <a:cs typeface="Arial" panose="020B0604020202020204" pitchFamily="34" charset="0"/>
              </a:rPr>
              <a:t>F</a:t>
            </a:r>
            <a:r>
              <a:rPr lang="en-US" altLang="zh-TW" sz="2400" b="1" baseline="-25000">
                <a:ea typeface="新細明體" pitchFamily="18" charset="-120"/>
                <a:cs typeface="Arial" panose="020B0604020202020204" pitchFamily="34" charset="0"/>
              </a:rPr>
              <a:t>8</a:t>
            </a:r>
            <a:r>
              <a:rPr lang="en-US" altLang="zh-TW" sz="2400" b="1">
                <a:ea typeface="新細明體" pitchFamily="18" charset="-120"/>
                <a:cs typeface="Arial" panose="020B0604020202020204" pitchFamily="34" charset="0"/>
              </a:rPr>
              <a:t>/N</a:t>
            </a:r>
            <a:r>
              <a:rPr lang="en-US" altLang="zh-TW" sz="2400" b="1" baseline="-25000">
                <a:ea typeface="新細明體" pitchFamily="18" charset="-120"/>
                <a:cs typeface="Arial" panose="020B0604020202020204" pitchFamily="34" charset="0"/>
              </a:rPr>
              <a:t> 2</a:t>
            </a:r>
          </a:p>
          <a:p>
            <a:pPr algn="ctr">
              <a:spcBef>
                <a:spcPct val="0"/>
              </a:spcBef>
              <a:buClrTx/>
              <a:buSzTx/>
              <a:buFontTx/>
              <a:buNone/>
            </a:pPr>
            <a:endParaRPr lang="en-US" altLang="zh-TW" sz="2400" b="1">
              <a:ea typeface="新細明體" pitchFamily="18" charset="-120"/>
              <a:cs typeface="Arial" panose="020B0604020202020204" pitchFamily="34" charset="0"/>
            </a:endParaRPr>
          </a:p>
        </p:txBody>
      </p:sp>
      <p:pic>
        <p:nvPicPr>
          <p:cNvPr id="202756" name="Picture 4"/>
          <p:cNvPicPr>
            <a:picLocks noGrp="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565775" y="1600200"/>
            <a:ext cx="3198813" cy="2011363"/>
          </a:xfrm>
          <a:noFill/>
        </p:spPr>
      </p:pic>
      <p:pic>
        <p:nvPicPr>
          <p:cNvPr id="202757" name="Picture 5"/>
          <p:cNvPicPr>
            <a:picLocks noGrp="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2211388" y="1143000"/>
            <a:ext cx="3198812" cy="2303463"/>
          </a:xfrm>
          <a:noFill/>
        </p:spPr>
      </p:pic>
      <p:sp>
        <p:nvSpPr>
          <p:cNvPr id="202758" name="AutoShape 6"/>
          <p:cNvSpPr>
            <a:spLocks noChangeArrowheads="1"/>
          </p:cNvSpPr>
          <p:nvPr/>
        </p:nvSpPr>
        <p:spPr bwMode="auto">
          <a:xfrm>
            <a:off x="228600" y="4191000"/>
            <a:ext cx="1752600" cy="914400"/>
          </a:xfrm>
          <a:prstGeom prst="roundRect">
            <a:avLst>
              <a:gd name="adj" fmla="val 16667"/>
            </a:avLst>
          </a:prstGeom>
          <a:solidFill>
            <a:srgbClr val="99CCFF"/>
          </a:solidFill>
          <a:ln w="38100">
            <a:solidFill>
              <a:srgbClr val="0000FF"/>
            </a:solidFill>
            <a:round/>
            <a:headEnd/>
            <a:tailEnd type="none" w="lg" len="lg"/>
          </a:ln>
          <a:effectLst>
            <a:outerShdw dist="71842" dir="2700000" algn="ctr" rotWithShape="0">
              <a:schemeClr val="tx1">
                <a:alpha val="50000"/>
              </a:schemeClr>
            </a:outerShdw>
          </a:effec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en-US" altLang="zh-TW" sz="2400" b="1">
                <a:ea typeface="新細明體" pitchFamily="18" charset="-120"/>
                <a:cs typeface="Arial" panose="020B0604020202020204" pitchFamily="34" charset="0"/>
              </a:rPr>
              <a:t>Ash</a:t>
            </a:r>
          </a:p>
          <a:p>
            <a:pPr algn="ctr">
              <a:spcBef>
                <a:spcPct val="0"/>
              </a:spcBef>
              <a:buClrTx/>
              <a:buSzTx/>
              <a:buFontTx/>
              <a:buNone/>
            </a:pPr>
            <a:r>
              <a:rPr lang="en-US" altLang="zh-TW" sz="2400" b="1">
                <a:ea typeface="新細明體" pitchFamily="18" charset="-120"/>
                <a:cs typeface="Arial" panose="020B0604020202020204" pitchFamily="34" charset="0"/>
              </a:rPr>
              <a:t>N</a:t>
            </a:r>
            <a:r>
              <a:rPr lang="en-US" altLang="zh-TW" sz="2400" b="1" baseline="-25000">
                <a:ea typeface="新細明體" pitchFamily="18" charset="-120"/>
                <a:cs typeface="Arial" panose="020B0604020202020204" pitchFamily="34" charset="0"/>
              </a:rPr>
              <a:t>2</a:t>
            </a:r>
            <a:r>
              <a:rPr lang="en-US" altLang="zh-TW" sz="2400" b="1">
                <a:ea typeface="新細明體" pitchFamily="18" charset="-120"/>
                <a:cs typeface="Arial" panose="020B0604020202020204" pitchFamily="34" charset="0"/>
              </a:rPr>
              <a:t>/H</a:t>
            </a:r>
            <a:r>
              <a:rPr lang="en-US" altLang="zh-TW" sz="2400" b="1" baseline="-25000">
                <a:ea typeface="新細明體" pitchFamily="18" charset="-120"/>
                <a:cs typeface="Arial" panose="020B0604020202020204" pitchFamily="34" charset="0"/>
              </a:rPr>
              <a:t>2</a:t>
            </a:r>
            <a:endParaRPr lang="en-US" altLang="zh-TW" sz="2400" b="1">
              <a:ea typeface="新細明體" pitchFamily="18" charset="-120"/>
              <a:cs typeface="Arial" panose="020B0604020202020204" pitchFamily="34" charset="0"/>
            </a:endParaRPr>
          </a:p>
        </p:txBody>
      </p:sp>
      <p:pic>
        <p:nvPicPr>
          <p:cNvPr id="202759"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657600"/>
            <a:ext cx="3198813"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60" name="Picture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3657600"/>
            <a:ext cx="3198813"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61" name="Text Box 9"/>
          <p:cNvSpPr txBox="1">
            <a:spLocks noChangeArrowheads="1"/>
          </p:cNvSpPr>
          <p:nvPr/>
        </p:nvSpPr>
        <p:spPr bwMode="auto">
          <a:xfrm>
            <a:off x="2360613" y="5759450"/>
            <a:ext cx="6097587"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solidFill>
                  <a:srgbClr val="FF0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50000"/>
              </a:spcBef>
              <a:buClrTx/>
              <a:buSzTx/>
              <a:buFontTx/>
              <a:buNone/>
            </a:pPr>
            <a:r>
              <a:rPr lang="en-US" altLang="en-US" sz="1800">
                <a:latin typeface="Arial Rounded MT Bold" panose="020F0704030504030204" pitchFamily="34" charset="0"/>
                <a:cs typeface="Arial" panose="020B0604020202020204" pitchFamily="34" charset="0"/>
              </a:rPr>
              <a:t>Both Coral</a:t>
            </a:r>
            <a:r>
              <a:rPr lang="en-US" altLang="en-US" sz="1800" baseline="30000">
                <a:latin typeface="Arial Rounded MT Bold" panose="020F0704030504030204" pitchFamily="34" charset="0"/>
                <a:cs typeface="Arial" panose="020B0604020202020204" pitchFamily="34" charset="0"/>
              </a:rPr>
              <a:t>®</a:t>
            </a:r>
            <a:r>
              <a:rPr lang="en-US" altLang="en-US" sz="1800">
                <a:latin typeface="Arial Rounded MT Bold" panose="020F0704030504030204" pitchFamily="34" charset="0"/>
                <a:cs typeface="Arial" panose="020B0604020202020204" pitchFamily="34" charset="0"/>
              </a:rPr>
              <a:t> and Black Diamond</a:t>
            </a:r>
            <a:r>
              <a:rPr lang="en-US" altLang="en-US" sz="1800" baseline="30000">
                <a:latin typeface="Arial Rounded MT Bold" panose="020F0704030504030204" pitchFamily="34" charset="0"/>
                <a:cs typeface="Arial" panose="020B0604020202020204" pitchFamily="34" charset="0"/>
              </a:rPr>
              <a:t>®</a:t>
            </a:r>
            <a:r>
              <a:rPr lang="en-US" altLang="en-US" sz="1800">
                <a:latin typeface="Arial Rounded MT Bold" panose="020F0704030504030204" pitchFamily="34" charset="0"/>
                <a:cs typeface="Arial" panose="020B0604020202020204" pitchFamily="34" charset="0"/>
              </a:rPr>
              <a:t> were processed</a:t>
            </a:r>
          </a:p>
        </p:txBody>
      </p:sp>
    </p:spTree>
    <p:extLst>
      <p:ext uri="{BB962C8B-B14F-4D97-AF65-F5344CB8AC3E}">
        <p14:creationId xmlns:p14="http://schemas.microsoft.com/office/powerpoint/2010/main" val="898236001"/>
      </p:ext>
    </p:extLst>
  </p:cSld>
  <p:clrMapOvr>
    <a:masterClrMapping/>
  </p:clrMapOvr>
  <p:transition spd="med">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381000" y="381000"/>
            <a:ext cx="8353425" cy="593725"/>
          </a:xfrm>
        </p:spPr>
        <p:txBody>
          <a:bodyPr/>
          <a:lstStyle/>
          <a:p>
            <a:pPr eaLnBrk="1" hangingPunct="1"/>
            <a:r>
              <a:rPr lang="en-US" altLang="en-US" sz="3200" b="0" smtClean="0">
                <a:solidFill>
                  <a:srgbClr val="3333FF"/>
                </a:solidFill>
                <a:latin typeface="Palatino" pitchFamily="18" charset="0"/>
              </a:rPr>
              <a:t>Wiring Level Complete</a:t>
            </a:r>
          </a:p>
        </p:txBody>
      </p:sp>
      <p:pic>
        <p:nvPicPr>
          <p:cNvPr id="2048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71600"/>
            <a:ext cx="28956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4" name="Picture 8"/>
          <p:cNvPicPr>
            <a:picLocks noChangeAspect="1" noChangeArrowheads="1"/>
          </p:cNvPicPr>
          <p:nvPr/>
        </p:nvPicPr>
        <p:blipFill>
          <a:blip r:embed="rId4">
            <a:extLst>
              <a:ext uri="{28A0092B-C50C-407E-A947-70E740481C1C}">
                <a14:useLocalDpi xmlns:a14="http://schemas.microsoft.com/office/drawing/2010/main" val="0"/>
              </a:ext>
            </a:extLst>
          </a:blip>
          <a:srcRect l="12070" b="21838"/>
          <a:stretch>
            <a:fillRect/>
          </a:stretch>
        </p:blipFill>
        <p:spPr bwMode="auto">
          <a:xfrm>
            <a:off x="4648200" y="1371600"/>
            <a:ext cx="3581400"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pic>
      <p:pic>
        <p:nvPicPr>
          <p:cNvPr id="2048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648200"/>
            <a:ext cx="68580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pic>
      <p:sp>
        <p:nvSpPr>
          <p:cNvPr id="204806" name="Text Box 6"/>
          <p:cNvSpPr txBox="1">
            <a:spLocks noChangeArrowheads="1"/>
          </p:cNvSpPr>
          <p:nvPr/>
        </p:nvSpPr>
        <p:spPr bwMode="auto">
          <a:xfrm>
            <a:off x="1447800" y="3962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2400">
                <a:cs typeface="Arial" panose="020B0604020202020204" pitchFamily="34" charset="0"/>
              </a:rPr>
              <a:t>After etch</a:t>
            </a:r>
          </a:p>
        </p:txBody>
      </p:sp>
      <p:sp>
        <p:nvSpPr>
          <p:cNvPr id="204807" name="Text Box 7"/>
          <p:cNvSpPr txBox="1">
            <a:spLocks noChangeArrowheads="1"/>
          </p:cNvSpPr>
          <p:nvPr/>
        </p:nvSpPr>
        <p:spPr bwMode="auto">
          <a:xfrm>
            <a:off x="5410200" y="40386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2400">
                <a:cs typeface="Arial" panose="020B0604020202020204" pitchFamily="34" charset="0"/>
              </a:rPr>
              <a:t>After metal</a:t>
            </a:r>
          </a:p>
        </p:txBody>
      </p:sp>
      <p:sp>
        <p:nvSpPr>
          <p:cNvPr id="204808" name="Text Box 8"/>
          <p:cNvSpPr txBox="1">
            <a:spLocks noChangeArrowheads="1"/>
          </p:cNvSpPr>
          <p:nvPr/>
        </p:nvSpPr>
        <p:spPr bwMode="auto">
          <a:xfrm>
            <a:off x="3733800" y="6329363"/>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2400">
                <a:cs typeface="Arial" panose="020B0604020202020204" pitchFamily="34" charset="0"/>
              </a:rPr>
              <a:t>After metal</a:t>
            </a:r>
          </a:p>
        </p:txBody>
      </p:sp>
      <p:pic>
        <p:nvPicPr>
          <p:cNvPr id="204809" name="Picture 9"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5" y="6096000"/>
            <a:ext cx="1133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16842" name="Group 10"/>
          <p:cNvGrpSpPr>
            <a:grpSpLocks/>
          </p:cNvGrpSpPr>
          <p:nvPr/>
        </p:nvGrpSpPr>
        <p:grpSpPr bwMode="auto">
          <a:xfrm>
            <a:off x="0" y="0"/>
            <a:ext cx="9144000" cy="6980238"/>
            <a:chOff x="0" y="0"/>
            <a:chExt cx="5760" cy="4397"/>
          </a:xfrm>
        </p:grpSpPr>
        <p:sp>
          <p:nvSpPr>
            <p:cNvPr id="204811" name="Text Box 11"/>
            <p:cNvSpPr txBox="1">
              <a:spLocks noChangeArrowheads="1"/>
            </p:cNvSpPr>
            <p:nvPr/>
          </p:nvSpPr>
          <p:spPr bwMode="auto">
            <a:xfrm>
              <a:off x="0" y="0"/>
              <a:ext cx="5760" cy="43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57150">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endParaRPr lang="en-US" altLang="en-US" sz="3200">
                <a:cs typeface="Arial" panose="020B0604020202020204" pitchFamily="34" charset="0"/>
              </a:endParaRPr>
            </a:p>
            <a:p>
              <a:pPr eaLnBrk="1" hangingPunct="1">
                <a:spcBef>
                  <a:spcPct val="50000"/>
                </a:spcBef>
                <a:buClrTx/>
                <a:buSzTx/>
                <a:buFontTx/>
                <a:buNone/>
              </a:pPr>
              <a:r>
                <a:rPr lang="en-US" altLang="en-US" sz="3200" b="1">
                  <a:solidFill>
                    <a:srgbClr val="3333FF"/>
                  </a:solidFill>
                  <a:cs typeface="Arial" panose="020B0604020202020204" pitchFamily="34" charset="0"/>
                </a:rPr>
                <a:t>If this works, it saves more than 100 unit process steps from the manufacturing of a modern microprocessor and provides a saving of 20-50%        (per studies by Infineon and SEMATECH)</a:t>
              </a:r>
            </a:p>
            <a:p>
              <a:pPr eaLnBrk="1" hangingPunct="1">
                <a:spcBef>
                  <a:spcPct val="50000"/>
                </a:spcBef>
                <a:buClrTx/>
                <a:buSzTx/>
                <a:buFontTx/>
                <a:buNone/>
              </a:pPr>
              <a:endParaRPr lang="en-US" altLang="en-US" sz="2400" b="1">
                <a:solidFill>
                  <a:srgbClr val="3333FF"/>
                </a:solidFill>
                <a:cs typeface="Arial" panose="020B0604020202020204" pitchFamily="34" charset="0"/>
              </a:endParaRPr>
            </a:p>
            <a:p>
              <a:pPr eaLnBrk="1" hangingPunct="1">
                <a:spcBef>
                  <a:spcPct val="50000"/>
                </a:spcBef>
                <a:buClrTx/>
                <a:buSzTx/>
                <a:buFontTx/>
                <a:buNone/>
              </a:pPr>
              <a:endParaRPr lang="en-US" altLang="en-US" sz="3200" b="1">
                <a:solidFill>
                  <a:srgbClr val="3333FF"/>
                </a:solidFill>
                <a:cs typeface="Arial" panose="020B0604020202020204" pitchFamily="34" charset="0"/>
              </a:endParaRPr>
            </a:p>
            <a:p>
              <a:pPr eaLnBrk="1" hangingPunct="1">
                <a:spcBef>
                  <a:spcPct val="50000"/>
                </a:spcBef>
                <a:buClrTx/>
                <a:buSzTx/>
                <a:buFontTx/>
                <a:buNone/>
              </a:pPr>
              <a:endParaRPr lang="en-US" altLang="en-US" sz="3200" b="1">
                <a:solidFill>
                  <a:srgbClr val="3333FF"/>
                </a:solidFill>
                <a:cs typeface="Arial" panose="020B0604020202020204" pitchFamily="34" charset="0"/>
              </a:endParaRPr>
            </a:p>
            <a:p>
              <a:pPr eaLnBrk="1" hangingPunct="1">
                <a:spcBef>
                  <a:spcPct val="50000"/>
                </a:spcBef>
                <a:buClrTx/>
                <a:buSzTx/>
                <a:buFontTx/>
                <a:buNone/>
              </a:pPr>
              <a:endParaRPr lang="en-US" altLang="en-US" sz="3200">
                <a:cs typeface="Arial" panose="020B0604020202020204" pitchFamily="34" charset="0"/>
              </a:endParaRPr>
            </a:p>
            <a:p>
              <a:pPr eaLnBrk="1" hangingPunct="1">
                <a:spcBef>
                  <a:spcPct val="50000"/>
                </a:spcBef>
                <a:buClrTx/>
                <a:buSzTx/>
                <a:buFontTx/>
                <a:buNone/>
              </a:pPr>
              <a:endParaRPr lang="en-US" altLang="en-US" sz="3200">
                <a:cs typeface="Arial" panose="020B0604020202020204" pitchFamily="34" charset="0"/>
              </a:endParaRPr>
            </a:p>
            <a:p>
              <a:pPr eaLnBrk="1" hangingPunct="1">
                <a:spcBef>
                  <a:spcPct val="50000"/>
                </a:spcBef>
                <a:buClrTx/>
                <a:buSzTx/>
                <a:buFontTx/>
                <a:buNone/>
              </a:pPr>
              <a:endParaRPr lang="en-US" altLang="en-US" sz="3200">
                <a:cs typeface="Arial" panose="020B0604020202020204" pitchFamily="34" charset="0"/>
              </a:endParaRPr>
            </a:p>
          </p:txBody>
        </p:sp>
        <p:pic>
          <p:nvPicPr>
            <p:cNvPr id="2048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968"/>
              <a:ext cx="2280" cy="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223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16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381000" y="381000"/>
            <a:ext cx="8353425" cy="593725"/>
          </a:xfrm>
        </p:spPr>
        <p:txBody>
          <a:bodyPr/>
          <a:lstStyle/>
          <a:p>
            <a:pPr eaLnBrk="1" hangingPunct="1"/>
            <a:r>
              <a:rPr lang="en-US" altLang="en-US" sz="4000" smtClean="0"/>
              <a:t>Wiring Level Complete</a:t>
            </a:r>
          </a:p>
        </p:txBody>
      </p:sp>
      <p:pic>
        <p:nvPicPr>
          <p:cNvPr id="1556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71600"/>
            <a:ext cx="28956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Picture 8"/>
          <p:cNvPicPr>
            <a:picLocks noChangeAspect="1" noChangeArrowheads="1"/>
          </p:cNvPicPr>
          <p:nvPr/>
        </p:nvPicPr>
        <p:blipFill>
          <a:blip r:embed="rId4">
            <a:extLst>
              <a:ext uri="{28A0092B-C50C-407E-A947-70E740481C1C}">
                <a14:useLocalDpi xmlns:a14="http://schemas.microsoft.com/office/drawing/2010/main" val="0"/>
              </a:ext>
            </a:extLst>
          </a:blip>
          <a:srcRect l="12070" b="21838"/>
          <a:stretch>
            <a:fillRect/>
          </a:stretch>
        </p:blipFill>
        <p:spPr bwMode="auto">
          <a:xfrm>
            <a:off x="4648200" y="1371600"/>
            <a:ext cx="3581400"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pic>
      <p:pic>
        <p:nvPicPr>
          <p:cNvPr id="1556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648200"/>
            <a:ext cx="68580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pic>
      <p:sp>
        <p:nvSpPr>
          <p:cNvPr id="155654" name="Text Box 7"/>
          <p:cNvSpPr txBox="1">
            <a:spLocks noChangeArrowheads="1"/>
          </p:cNvSpPr>
          <p:nvPr/>
        </p:nvSpPr>
        <p:spPr bwMode="auto">
          <a:xfrm>
            <a:off x="1447800" y="3962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t>After etch</a:t>
            </a:r>
          </a:p>
        </p:txBody>
      </p:sp>
      <p:sp>
        <p:nvSpPr>
          <p:cNvPr id="155655" name="Text Box 8"/>
          <p:cNvSpPr txBox="1">
            <a:spLocks noChangeArrowheads="1"/>
          </p:cNvSpPr>
          <p:nvPr/>
        </p:nvSpPr>
        <p:spPr bwMode="auto">
          <a:xfrm>
            <a:off x="5410200" y="40386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t>After metal</a:t>
            </a:r>
          </a:p>
        </p:txBody>
      </p:sp>
      <p:sp>
        <p:nvSpPr>
          <p:cNvPr id="155656" name="Text Box 9"/>
          <p:cNvSpPr txBox="1">
            <a:spLocks noChangeArrowheads="1"/>
          </p:cNvSpPr>
          <p:nvPr/>
        </p:nvSpPr>
        <p:spPr bwMode="auto">
          <a:xfrm>
            <a:off x="3733800" y="6329363"/>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a:t>After metal</a:t>
            </a:r>
          </a:p>
        </p:txBody>
      </p:sp>
    </p:spTree>
    <p:extLst>
      <p:ext uri="{BB962C8B-B14F-4D97-AF65-F5344CB8AC3E}">
        <p14:creationId xmlns:p14="http://schemas.microsoft.com/office/powerpoint/2010/main" val="1710531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5"/>
          <p:cNvSpPr txBox="1">
            <a:spLocks noGrp="1"/>
          </p:cNvSpPr>
          <p:nvPr/>
        </p:nvSpPr>
        <p:spPr bwMode="auto">
          <a:xfrm>
            <a:off x="6858000" y="62928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algn="r">
              <a:spcBef>
                <a:spcPct val="0"/>
              </a:spcBef>
              <a:buFontTx/>
              <a:buNone/>
            </a:pPr>
            <a:fld id="{519277FF-A5EC-4B0F-A453-C39A07AC4832}" type="slidenum">
              <a:rPr lang="zh-TW" altLang="en-US" sz="1400" b="1">
                <a:solidFill>
                  <a:srgbClr val="CC6600"/>
                </a:solidFill>
                <a:ea typeface="PMingLiU" pitchFamily="18" charset="-120"/>
                <a:cs typeface="Arial" panose="020B0604020202020204" pitchFamily="34" charset="0"/>
              </a:rPr>
              <a:pPr algn="r">
                <a:spcBef>
                  <a:spcPct val="0"/>
                </a:spcBef>
                <a:buFontTx/>
                <a:buNone/>
              </a:pPr>
              <a:t>34</a:t>
            </a:fld>
            <a:endParaRPr lang="en-US" altLang="zh-TW" sz="1400" b="1">
              <a:solidFill>
                <a:srgbClr val="CC6600"/>
              </a:solidFill>
              <a:ea typeface="PMingLiU" pitchFamily="18" charset="-120"/>
              <a:cs typeface="Arial" panose="020B0604020202020204" pitchFamily="34" charset="0"/>
            </a:endParaRPr>
          </a:p>
        </p:txBody>
      </p:sp>
      <p:sp>
        <p:nvSpPr>
          <p:cNvPr id="157699" name="Rectangle 4"/>
          <p:cNvSpPr>
            <a:spLocks noGrp="1" noChangeArrowheads="1"/>
          </p:cNvSpPr>
          <p:nvPr>
            <p:ph type="title" idx="4294967295"/>
          </p:nvPr>
        </p:nvSpPr>
        <p:spPr/>
        <p:txBody>
          <a:bodyPr anchor="b"/>
          <a:lstStyle/>
          <a:p>
            <a:pPr eaLnBrk="1" hangingPunct="1"/>
            <a:r>
              <a:rPr lang="en-US" altLang="en-US" sz="4000" smtClean="0"/>
              <a:t>Completed Via Chains</a:t>
            </a:r>
          </a:p>
        </p:txBody>
      </p:sp>
      <p:sp>
        <p:nvSpPr>
          <p:cNvPr id="157700" name="AutoShape 53"/>
          <p:cNvSpPr>
            <a:spLocks noChangeArrowheads="1"/>
          </p:cNvSpPr>
          <p:nvPr/>
        </p:nvSpPr>
        <p:spPr bwMode="auto">
          <a:xfrm>
            <a:off x="2438400" y="914400"/>
            <a:ext cx="3810000" cy="2133600"/>
          </a:xfrm>
          <a:prstGeom prst="roundRect">
            <a:avLst>
              <a:gd name="adj" fmla="val 3236"/>
            </a:avLst>
          </a:prstGeom>
          <a:noFill/>
          <a:ln w="34925">
            <a:solidFill>
              <a:srgbClr val="CC66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a:spcBef>
                <a:spcPct val="0"/>
              </a:spcBef>
              <a:buFontTx/>
              <a:buNone/>
            </a:pPr>
            <a:endParaRPr lang="en-US" altLang="en-US" sz="1400">
              <a:solidFill>
                <a:schemeClr val="tx1"/>
              </a:solidFill>
              <a:cs typeface="Arial" panose="020B0604020202020204" pitchFamily="34" charset="0"/>
            </a:endParaRPr>
          </a:p>
        </p:txBody>
      </p:sp>
      <p:pic>
        <p:nvPicPr>
          <p:cNvPr id="157701" name="Picture 56" descr="G:\UT\Reticle alignment monitor\2007-07-26_6070703B\img2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066800"/>
            <a:ext cx="34893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2" name="Rectangle 30"/>
          <p:cNvSpPr>
            <a:spLocks noChangeArrowheads="1"/>
          </p:cNvSpPr>
          <p:nvPr/>
        </p:nvSpPr>
        <p:spPr bwMode="auto">
          <a:xfrm>
            <a:off x="2170113" y="3167063"/>
            <a:ext cx="2201862" cy="719137"/>
          </a:xfrm>
          <a:prstGeom prst="rect">
            <a:avLst/>
          </a:prstGeom>
          <a:solidFill>
            <a:srgbClr val="0000FF">
              <a:alpha val="20000"/>
            </a:srgbClr>
          </a:solidFill>
          <a:ln w="28575">
            <a:solidFill>
              <a:srgbClr val="0000FF"/>
            </a:solidFill>
            <a:miter lim="800000"/>
            <a:headEnd/>
            <a:tailEnd type="none" w="lg" len="lg"/>
          </a:ln>
        </p:spPr>
        <p:txBody>
          <a:bodyPr wrap="none" anchor="ctr"/>
          <a:lstStyle>
            <a:lvl1pPr>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a:spcBef>
                <a:spcPct val="0"/>
              </a:spcBef>
              <a:buFontTx/>
              <a:buNone/>
            </a:pPr>
            <a:endParaRPr lang="en-US" altLang="en-US" sz="1400">
              <a:solidFill>
                <a:schemeClr val="tx1"/>
              </a:solidFill>
              <a:cs typeface="Arial" panose="020B0604020202020204" pitchFamily="34" charset="0"/>
            </a:endParaRPr>
          </a:p>
        </p:txBody>
      </p:sp>
      <p:sp>
        <p:nvSpPr>
          <p:cNvPr id="157703" name="Rectangle 31"/>
          <p:cNvSpPr>
            <a:spLocks noChangeArrowheads="1"/>
          </p:cNvSpPr>
          <p:nvPr/>
        </p:nvSpPr>
        <p:spPr bwMode="auto">
          <a:xfrm>
            <a:off x="3933825" y="3432175"/>
            <a:ext cx="220663" cy="179388"/>
          </a:xfrm>
          <a:prstGeom prst="rect">
            <a:avLst/>
          </a:prstGeom>
          <a:solidFill>
            <a:srgbClr val="008000">
              <a:alpha val="20000"/>
            </a:srgbClr>
          </a:solidFill>
          <a:ln w="28575">
            <a:solidFill>
              <a:srgbClr val="008000"/>
            </a:solidFill>
            <a:miter lim="800000"/>
            <a:headEnd/>
            <a:tailEnd type="none" w="lg" len="lg"/>
          </a:ln>
        </p:spPr>
        <p:txBody>
          <a:bodyPr wrap="none" anchor="ctr"/>
          <a:lstStyle>
            <a:lvl1pPr>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a:spcBef>
                <a:spcPct val="0"/>
              </a:spcBef>
              <a:buFontTx/>
              <a:buNone/>
            </a:pPr>
            <a:endParaRPr lang="en-US" altLang="en-US" sz="1400">
              <a:solidFill>
                <a:schemeClr val="tx1"/>
              </a:solidFill>
              <a:cs typeface="Arial" panose="020B0604020202020204" pitchFamily="34" charset="0"/>
            </a:endParaRPr>
          </a:p>
        </p:txBody>
      </p:sp>
      <p:sp>
        <p:nvSpPr>
          <p:cNvPr id="157704" name="Rectangle 32"/>
          <p:cNvSpPr>
            <a:spLocks noChangeArrowheads="1"/>
          </p:cNvSpPr>
          <p:nvPr/>
        </p:nvSpPr>
        <p:spPr bwMode="auto">
          <a:xfrm>
            <a:off x="2392363" y="3432175"/>
            <a:ext cx="220662" cy="179388"/>
          </a:xfrm>
          <a:prstGeom prst="rect">
            <a:avLst/>
          </a:prstGeom>
          <a:solidFill>
            <a:srgbClr val="008000">
              <a:alpha val="20000"/>
            </a:srgbClr>
          </a:solidFill>
          <a:ln w="28575">
            <a:solidFill>
              <a:srgbClr val="008000"/>
            </a:solidFill>
            <a:miter lim="800000"/>
            <a:headEnd/>
            <a:tailEnd type="none" w="lg" len="lg"/>
          </a:ln>
        </p:spPr>
        <p:txBody>
          <a:bodyPr wrap="none" anchor="ctr"/>
          <a:lstStyle>
            <a:lvl1pPr>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a:spcBef>
                <a:spcPct val="0"/>
              </a:spcBef>
              <a:buFontTx/>
              <a:buNone/>
            </a:pPr>
            <a:endParaRPr lang="en-US" altLang="en-US" sz="1400">
              <a:solidFill>
                <a:schemeClr val="tx1"/>
              </a:solidFill>
              <a:cs typeface="Arial" panose="020B0604020202020204" pitchFamily="34" charset="0"/>
            </a:endParaRPr>
          </a:p>
        </p:txBody>
      </p:sp>
      <p:sp>
        <p:nvSpPr>
          <p:cNvPr id="157705" name="Rectangle 34"/>
          <p:cNvSpPr>
            <a:spLocks noChangeArrowheads="1"/>
          </p:cNvSpPr>
          <p:nvPr/>
        </p:nvSpPr>
        <p:spPr bwMode="auto">
          <a:xfrm>
            <a:off x="4813300" y="3167063"/>
            <a:ext cx="2201863" cy="719137"/>
          </a:xfrm>
          <a:prstGeom prst="rect">
            <a:avLst/>
          </a:prstGeom>
          <a:solidFill>
            <a:srgbClr val="0000FF">
              <a:alpha val="20000"/>
            </a:srgbClr>
          </a:solidFill>
          <a:ln w="28575">
            <a:solidFill>
              <a:srgbClr val="0000FF"/>
            </a:solidFill>
            <a:miter lim="800000"/>
            <a:headEnd/>
            <a:tailEnd type="none" w="lg" len="lg"/>
          </a:ln>
        </p:spPr>
        <p:txBody>
          <a:bodyPr wrap="none" anchor="ctr"/>
          <a:lstStyle>
            <a:lvl1pPr>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a:spcBef>
                <a:spcPct val="0"/>
              </a:spcBef>
              <a:buFontTx/>
              <a:buNone/>
            </a:pPr>
            <a:endParaRPr lang="en-US" altLang="en-US" sz="1400">
              <a:solidFill>
                <a:schemeClr val="tx1"/>
              </a:solidFill>
              <a:cs typeface="Arial" panose="020B0604020202020204" pitchFamily="34" charset="0"/>
            </a:endParaRPr>
          </a:p>
        </p:txBody>
      </p:sp>
      <p:sp>
        <p:nvSpPr>
          <p:cNvPr id="157706" name="Rectangle 35"/>
          <p:cNvSpPr>
            <a:spLocks noChangeArrowheads="1"/>
          </p:cNvSpPr>
          <p:nvPr/>
        </p:nvSpPr>
        <p:spPr bwMode="auto">
          <a:xfrm>
            <a:off x="6577013" y="3432175"/>
            <a:ext cx="219075" cy="179388"/>
          </a:xfrm>
          <a:prstGeom prst="rect">
            <a:avLst/>
          </a:prstGeom>
          <a:solidFill>
            <a:srgbClr val="008000">
              <a:alpha val="20000"/>
            </a:srgbClr>
          </a:solidFill>
          <a:ln w="28575">
            <a:solidFill>
              <a:srgbClr val="008000"/>
            </a:solidFill>
            <a:miter lim="800000"/>
            <a:headEnd/>
            <a:tailEnd type="none" w="lg" len="lg"/>
          </a:ln>
        </p:spPr>
        <p:txBody>
          <a:bodyPr wrap="none" anchor="ctr"/>
          <a:lstStyle>
            <a:lvl1pPr>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a:spcBef>
                <a:spcPct val="0"/>
              </a:spcBef>
              <a:buFontTx/>
              <a:buNone/>
            </a:pPr>
            <a:endParaRPr lang="en-US" altLang="en-US" sz="1400">
              <a:solidFill>
                <a:schemeClr val="tx1"/>
              </a:solidFill>
              <a:cs typeface="Arial" panose="020B0604020202020204" pitchFamily="34" charset="0"/>
            </a:endParaRPr>
          </a:p>
        </p:txBody>
      </p:sp>
      <p:sp>
        <p:nvSpPr>
          <p:cNvPr id="157707" name="Rectangle 36"/>
          <p:cNvSpPr>
            <a:spLocks noChangeArrowheads="1"/>
          </p:cNvSpPr>
          <p:nvPr/>
        </p:nvSpPr>
        <p:spPr bwMode="auto">
          <a:xfrm>
            <a:off x="5032375" y="3432175"/>
            <a:ext cx="219075" cy="179388"/>
          </a:xfrm>
          <a:prstGeom prst="rect">
            <a:avLst/>
          </a:prstGeom>
          <a:solidFill>
            <a:srgbClr val="008000">
              <a:alpha val="20000"/>
            </a:srgbClr>
          </a:solidFill>
          <a:ln w="28575">
            <a:solidFill>
              <a:srgbClr val="008000"/>
            </a:solidFill>
            <a:miter lim="800000"/>
            <a:headEnd/>
            <a:tailEnd type="none" w="lg" len="lg"/>
          </a:ln>
        </p:spPr>
        <p:txBody>
          <a:bodyPr wrap="none" anchor="ctr"/>
          <a:lstStyle>
            <a:lvl1pPr>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a:spcBef>
                <a:spcPct val="0"/>
              </a:spcBef>
              <a:buFontTx/>
              <a:buNone/>
            </a:pPr>
            <a:endParaRPr lang="en-US" altLang="en-US" sz="1400">
              <a:solidFill>
                <a:schemeClr val="tx1"/>
              </a:solidFill>
              <a:cs typeface="Arial" panose="020B0604020202020204" pitchFamily="34" charset="0"/>
            </a:endParaRPr>
          </a:p>
        </p:txBody>
      </p:sp>
      <p:sp>
        <p:nvSpPr>
          <p:cNvPr id="157708" name="Rectangle 33"/>
          <p:cNvSpPr>
            <a:spLocks noChangeArrowheads="1"/>
          </p:cNvSpPr>
          <p:nvPr/>
        </p:nvSpPr>
        <p:spPr bwMode="auto">
          <a:xfrm>
            <a:off x="3786188" y="3287713"/>
            <a:ext cx="1614487" cy="479425"/>
          </a:xfrm>
          <a:prstGeom prst="rect">
            <a:avLst/>
          </a:prstGeom>
          <a:solidFill>
            <a:srgbClr val="FF0000">
              <a:alpha val="20000"/>
            </a:srgbClr>
          </a:solidFill>
          <a:ln w="28575">
            <a:solidFill>
              <a:srgbClr val="FF0000"/>
            </a:solidFill>
            <a:miter lim="800000"/>
            <a:headEnd/>
            <a:tailEnd type="none" w="lg" len="lg"/>
          </a:ln>
        </p:spPr>
        <p:txBody>
          <a:bodyPr wrap="none" anchor="ctr"/>
          <a:lstStyle>
            <a:lvl1pPr>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a:spcBef>
                <a:spcPct val="0"/>
              </a:spcBef>
              <a:buFontTx/>
              <a:buNone/>
            </a:pPr>
            <a:endParaRPr lang="en-US" altLang="en-US" sz="1400">
              <a:solidFill>
                <a:schemeClr val="tx1"/>
              </a:solidFill>
              <a:cs typeface="Arial" panose="020B0604020202020204" pitchFamily="34" charset="0"/>
            </a:endParaRPr>
          </a:p>
        </p:txBody>
      </p:sp>
      <p:sp>
        <p:nvSpPr>
          <p:cNvPr id="157709" name="Rectangle 44"/>
          <p:cNvSpPr>
            <a:spLocks noChangeArrowheads="1"/>
          </p:cNvSpPr>
          <p:nvPr/>
        </p:nvSpPr>
        <p:spPr bwMode="auto">
          <a:xfrm>
            <a:off x="1143000" y="3287713"/>
            <a:ext cx="1614488" cy="479425"/>
          </a:xfrm>
          <a:prstGeom prst="rect">
            <a:avLst/>
          </a:prstGeom>
          <a:solidFill>
            <a:srgbClr val="FF0000">
              <a:alpha val="20000"/>
            </a:srgbClr>
          </a:solidFill>
          <a:ln w="28575">
            <a:solidFill>
              <a:srgbClr val="FF0000"/>
            </a:solidFill>
            <a:miter lim="800000"/>
            <a:headEnd/>
            <a:tailEnd type="none" w="lg" len="lg"/>
          </a:ln>
        </p:spPr>
        <p:txBody>
          <a:bodyPr wrap="none" anchor="ctr"/>
          <a:lstStyle>
            <a:lvl1pPr>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a:spcBef>
                <a:spcPct val="0"/>
              </a:spcBef>
              <a:buFontTx/>
              <a:buNone/>
            </a:pPr>
            <a:endParaRPr lang="en-US" altLang="en-US" sz="1400">
              <a:solidFill>
                <a:schemeClr val="tx1"/>
              </a:solidFill>
              <a:cs typeface="Arial" panose="020B0604020202020204" pitchFamily="34" charset="0"/>
            </a:endParaRPr>
          </a:p>
        </p:txBody>
      </p:sp>
      <p:sp>
        <p:nvSpPr>
          <p:cNvPr id="157710" name="Rectangle 45"/>
          <p:cNvSpPr>
            <a:spLocks noChangeArrowheads="1"/>
          </p:cNvSpPr>
          <p:nvPr/>
        </p:nvSpPr>
        <p:spPr bwMode="auto">
          <a:xfrm>
            <a:off x="6427788" y="3287713"/>
            <a:ext cx="1614487" cy="479425"/>
          </a:xfrm>
          <a:prstGeom prst="rect">
            <a:avLst/>
          </a:prstGeom>
          <a:solidFill>
            <a:srgbClr val="FF0000">
              <a:alpha val="20000"/>
            </a:srgbClr>
          </a:solidFill>
          <a:ln w="28575">
            <a:solidFill>
              <a:srgbClr val="FF0000"/>
            </a:solidFill>
            <a:miter lim="800000"/>
            <a:headEnd/>
            <a:tailEnd type="none" w="lg" len="lg"/>
          </a:ln>
        </p:spPr>
        <p:txBody>
          <a:bodyPr wrap="none" anchor="ctr"/>
          <a:lstStyle>
            <a:lvl1pPr>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a:spcBef>
                <a:spcPct val="0"/>
              </a:spcBef>
              <a:buFontTx/>
              <a:buNone/>
            </a:pPr>
            <a:endParaRPr lang="en-US" altLang="en-US" sz="1400">
              <a:solidFill>
                <a:schemeClr val="tx1"/>
              </a:solidFill>
              <a:cs typeface="Arial" panose="020B0604020202020204" pitchFamily="34" charset="0"/>
            </a:endParaRPr>
          </a:p>
        </p:txBody>
      </p:sp>
      <p:sp>
        <p:nvSpPr>
          <p:cNvPr id="157711" name="Rectangle 46"/>
          <p:cNvSpPr>
            <a:spLocks noChangeArrowheads="1"/>
          </p:cNvSpPr>
          <p:nvPr/>
        </p:nvSpPr>
        <p:spPr bwMode="auto">
          <a:xfrm>
            <a:off x="8410575" y="3048000"/>
            <a:ext cx="733425" cy="239713"/>
          </a:xfrm>
          <a:prstGeom prst="rect">
            <a:avLst/>
          </a:prstGeom>
          <a:solidFill>
            <a:srgbClr val="FF0000">
              <a:alpha val="20000"/>
            </a:srgbClr>
          </a:solidFill>
          <a:ln w="28575">
            <a:solidFill>
              <a:srgbClr val="FF0000"/>
            </a:solidFill>
            <a:miter lim="800000"/>
            <a:headEnd/>
            <a:tailEnd type="none" w="lg" len="lg"/>
          </a:ln>
        </p:spPr>
        <p:txBody>
          <a:bodyPr wrap="none" anchor="ctr"/>
          <a:lstStyle>
            <a:lvl1pPr>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en-US" sz="1800" b="1">
                <a:solidFill>
                  <a:schemeClr val="tx1"/>
                </a:solidFill>
                <a:cs typeface="Arial" panose="020B0604020202020204" pitchFamily="34" charset="0"/>
              </a:rPr>
              <a:t>M2</a:t>
            </a:r>
          </a:p>
        </p:txBody>
      </p:sp>
      <p:sp>
        <p:nvSpPr>
          <p:cNvPr id="157712" name="Rectangle 47"/>
          <p:cNvSpPr>
            <a:spLocks noChangeArrowheads="1"/>
          </p:cNvSpPr>
          <p:nvPr/>
        </p:nvSpPr>
        <p:spPr bwMode="auto">
          <a:xfrm>
            <a:off x="8410575" y="3348038"/>
            <a:ext cx="733425" cy="238125"/>
          </a:xfrm>
          <a:prstGeom prst="rect">
            <a:avLst/>
          </a:prstGeom>
          <a:solidFill>
            <a:srgbClr val="008000">
              <a:alpha val="20000"/>
            </a:srgbClr>
          </a:solidFill>
          <a:ln w="28575">
            <a:solidFill>
              <a:srgbClr val="008000"/>
            </a:solidFill>
            <a:miter lim="800000"/>
            <a:headEnd/>
            <a:tailEnd type="none" w="lg" len="lg"/>
          </a:ln>
        </p:spPr>
        <p:txBody>
          <a:bodyPr wrap="none" anchor="ctr"/>
          <a:lstStyle>
            <a:lvl1pPr>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en-US" sz="1800" b="1">
                <a:solidFill>
                  <a:schemeClr val="tx1"/>
                </a:solidFill>
                <a:cs typeface="Arial" panose="020B0604020202020204" pitchFamily="34" charset="0"/>
              </a:rPr>
              <a:t>V2</a:t>
            </a:r>
          </a:p>
        </p:txBody>
      </p:sp>
      <p:sp>
        <p:nvSpPr>
          <p:cNvPr id="157713" name="Rectangle 48"/>
          <p:cNvSpPr>
            <a:spLocks noChangeArrowheads="1"/>
          </p:cNvSpPr>
          <p:nvPr/>
        </p:nvSpPr>
        <p:spPr bwMode="auto">
          <a:xfrm>
            <a:off x="8410575" y="3646488"/>
            <a:ext cx="733425" cy="239712"/>
          </a:xfrm>
          <a:prstGeom prst="rect">
            <a:avLst/>
          </a:prstGeom>
          <a:solidFill>
            <a:srgbClr val="0000FF">
              <a:alpha val="20000"/>
            </a:srgbClr>
          </a:solidFill>
          <a:ln w="28575">
            <a:solidFill>
              <a:srgbClr val="0000FF"/>
            </a:solidFill>
            <a:miter lim="800000"/>
            <a:headEnd/>
            <a:tailEnd type="none" w="lg" len="lg"/>
          </a:ln>
        </p:spPr>
        <p:txBody>
          <a:bodyPr wrap="none" anchor="ctr"/>
          <a:lstStyle>
            <a:lvl1pPr>
              <a:spcBef>
                <a:spcPct val="20000"/>
              </a:spcBef>
              <a:buFont typeface="Times New Roman" panose="02020603050405020304" pitchFamily="18" charset="0"/>
              <a:buChar char="•"/>
              <a:defRPr sz="3200">
                <a:solidFill>
                  <a:srgbClr val="000000"/>
                </a:solidFill>
                <a:latin typeface="Times New Roman" panose="02020603050405020304" pitchFamily="18" charset="0"/>
                <a:cs typeface="Times New Roman" panose="02020603050405020304" pitchFamily="18" charset="0"/>
              </a:defRPr>
            </a:lvl1pPr>
            <a:lvl2pPr marL="742950" indent="-285750">
              <a:spcBef>
                <a:spcPct val="20000"/>
              </a:spcBef>
              <a:buFont typeface="Times New Roman" panose="02020603050405020304" pitchFamily="18" charset="0"/>
              <a:buChar char="–"/>
              <a:defRPr sz="2800">
                <a:solidFill>
                  <a:srgbClr val="000000"/>
                </a:solidFill>
                <a:latin typeface="Times New Roman" panose="02020603050405020304" pitchFamily="18" charset="0"/>
                <a:cs typeface="Times New Roman" panose="02020603050405020304" pitchFamily="18" charset="0"/>
              </a:defRPr>
            </a:lvl2pPr>
            <a:lvl3pPr marL="1143000" indent="-228600">
              <a:spcBef>
                <a:spcPct val="20000"/>
              </a:spcBef>
              <a:buFont typeface="Times New Roman" panose="02020603050405020304" pitchFamily="18" charset="0"/>
              <a:buChar char="•"/>
              <a:defRPr sz="2400">
                <a:solidFill>
                  <a:srgbClr val="000000"/>
                </a:solidFill>
                <a:latin typeface="Times New Roman" panose="02020603050405020304" pitchFamily="18" charset="0"/>
                <a:cs typeface="Times New Roman" panose="02020603050405020304" pitchFamily="18" charset="0"/>
              </a:defRPr>
            </a:lvl3pPr>
            <a:lvl4pPr marL="16002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4pPr>
            <a:lvl5pPr marL="2057400" indent="-228600">
              <a:spcBef>
                <a:spcPct val="20000"/>
              </a:spcBef>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rgbClr val="000000"/>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en-US" sz="1800" b="1">
                <a:solidFill>
                  <a:schemeClr val="tx1"/>
                </a:solidFill>
                <a:cs typeface="Arial" panose="020B0604020202020204" pitchFamily="34" charset="0"/>
              </a:rPr>
              <a:t>M1</a:t>
            </a:r>
          </a:p>
        </p:txBody>
      </p:sp>
      <p:pic>
        <p:nvPicPr>
          <p:cNvPr id="157714" name="Picture 39" descr="Medium via long x-section 3 "/>
          <p:cNvPicPr>
            <a:picLocks noChangeAspect="1" noChangeArrowheads="1"/>
          </p:cNvPicPr>
          <p:nvPr/>
        </p:nvPicPr>
        <p:blipFill>
          <a:blip r:embed="rId4">
            <a:extLst>
              <a:ext uri="{28A0092B-C50C-407E-A947-70E740481C1C}">
                <a14:useLocalDpi xmlns:a14="http://schemas.microsoft.com/office/drawing/2010/main" val="0"/>
              </a:ext>
            </a:extLst>
          </a:blip>
          <a:srcRect t="31226" b="45355"/>
          <a:stretch>
            <a:fillRect/>
          </a:stretch>
        </p:blipFill>
        <p:spPr bwMode="auto">
          <a:xfrm>
            <a:off x="457200" y="4191000"/>
            <a:ext cx="8382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5" name="Picture 41"/>
          <p:cNvPicPr>
            <a:picLocks noChangeAspect="1" noChangeArrowheads="1"/>
          </p:cNvPicPr>
          <p:nvPr/>
        </p:nvPicPr>
        <p:blipFill>
          <a:blip r:embed="rId5">
            <a:extLst>
              <a:ext uri="{28A0092B-C50C-407E-A947-70E740481C1C}">
                <a14:useLocalDpi xmlns:a14="http://schemas.microsoft.com/office/drawing/2010/main" val="0"/>
              </a:ext>
            </a:extLst>
          </a:blip>
          <a:srcRect t="73349" r="29605"/>
          <a:stretch>
            <a:fillRect/>
          </a:stretch>
        </p:blipFill>
        <p:spPr bwMode="auto">
          <a:xfrm>
            <a:off x="914400" y="60960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066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914400" y="228600"/>
            <a:ext cx="8001000" cy="6096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b="0" smtClean="0">
                <a:solidFill>
                  <a:srgbClr val="3366FF"/>
                </a:solidFill>
                <a:latin typeface="Arial Rounded MT Bold" panose="020F0704030504030204" pitchFamily="34" charset="0"/>
              </a:rPr>
              <a:t>Via Chain – 120 nm 1000 Contacts</a:t>
            </a:r>
          </a:p>
        </p:txBody>
      </p:sp>
      <p:sp>
        <p:nvSpPr>
          <p:cNvPr id="206851" name="Rectangle 3"/>
          <p:cNvSpPr>
            <a:spLocks noGrp="1" noChangeArrowheads="1"/>
          </p:cNvSpPr>
          <p:nvPr>
            <p:ph type="body" idx="1"/>
          </p:nvPr>
        </p:nvSpPr>
        <p:spPr>
          <a:xfrm>
            <a:off x="381000" y="4267200"/>
            <a:ext cx="8305800" cy="2057400"/>
          </a:xfrm>
          <a:noFill/>
        </p:spPr>
        <p:txBody>
          <a:bodyPr/>
          <a:lstStyle/>
          <a:p>
            <a:pPr eaLnBrk="1" hangingPunct="1"/>
            <a:r>
              <a:rPr lang="en-US" altLang="en-US" sz="2700" smtClean="0"/>
              <a:t>Yield statistics (6 valid and identical chains tested)</a:t>
            </a:r>
          </a:p>
          <a:p>
            <a:pPr lvl="1" eaLnBrk="1" hangingPunct="1"/>
            <a:r>
              <a:rPr lang="en-US" altLang="en-US" smtClean="0"/>
              <a:t>Overall yield of 1000-contact chains with </a:t>
            </a:r>
            <a:r>
              <a:rPr lang="en-US" altLang="en-US" b="1" i="1" smtClean="0">
                <a:solidFill>
                  <a:srgbClr val="0000CC"/>
                </a:solidFill>
              </a:rPr>
              <a:t>via CD 120 nm (nominal)</a:t>
            </a:r>
            <a:r>
              <a:rPr lang="en-US" altLang="en-US" smtClean="0"/>
              <a:t> / </a:t>
            </a:r>
            <a:r>
              <a:rPr lang="en-US" altLang="en-US" b="1" i="1" smtClean="0">
                <a:solidFill>
                  <a:srgbClr val="0000CC"/>
                </a:solidFill>
              </a:rPr>
              <a:t>115 nm (final)</a:t>
            </a:r>
            <a:r>
              <a:rPr lang="en-US" altLang="en-US" smtClean="0"/>
              <a:t> </a:t>
            </a:r>
            <a:r>
              <a:rPr lang="en-US" altLang="en-US" sz="2200" smtClean="0"/>
              <a:t>–</a:t>
            </a:r>
            <a:r>
              <a:rPr lang="en-US" altLang="en-US" smtClean="0"/>
              <a:t> </a:t>
            </a:r>
            <a:r>
              <a:rPr lang="en-US" altLang="en-US" b="1" smtClean="0">
                <a:solidFill>
                  <a:srgbClr val="FF0000"/>
                </a:solidFill>
              </a:rPr>
              <a:t>96.83%</a:t>
            </a:r>
            <a:endParaRPr lang="en-US" altLang="en-US" b="1" smtClean="0">
              <a:solidFill>
                <a:srgbClr val="FF0000"/>
              </a:solidFill>
              <a:cs typeface="Times New Roman" panose="02020603050405020304" pitchFamily="18" charset="0"/>
            </a:endParaRPr>
          </a:p>
          <a:p>
            <a:pPr lvl="1" eaLnBrk="1" hangingPunct="1"/>
            <a:r>
              <a:rPr lang="en-US" altLang="en-US" smtClean="0"/>
              <a:t>Individual contact yield       – </a:t>
            </a:r>
            <a:r>
              <a:rPr lang="en-US" altLang="en-US" b="1" smtClean="0">
                <a:solidFill>
                  <a:srgbClr val="FF0000"/>
                </a:solidFill>
              </a:rPr>
              <a:t>99.9968%</a:t>
            </a:r>
          </a:p>
        </p:txBody>
      </p:sp>
      <p:sp>
        <p:nvSpPr>
          <p:cNvPr id="206852" name="AutoShape 4"/>
          <p:cNvSpPr>
            <a:spLocks noChangeArrowheads="1"/>
          </p:cNvSpPr>
          <p:nvPr/>
        </p:nvSpPr>
        <p:spPr bwMode="auto">
          <a:xfrm>
            <a:off x="457200" y="3276600"/>
            <a:ext cx="2971800" cy="838200"/>
          </a:xfrm>
          <a:prstGeom prst="roundRect">
            <a:avLst>
              <a:gd name="adj" fmla="val 11176"/>
            </a:avLst>
          </a:prstGeom>
          <a:solidFill>
            <a:srgbClr val="FFFF99"/>
          </a:solidFill>
          <a:ln w="34925">
            <a:solidFill>
              <a:srgbClr val="FF9900"/>
            </a:solidFill>
            <a:round/>
            <a:headEnd/>
            <a:tailEnd type="none" w="lg" len="lg"/>
          </a:ln>
          <a:effectLst>
            <a:outerShdw dist="71842" dir="2700000" algn="ctr" rotWithShape="0">
              <a:srgbClr val="969696"/>
            </a:outerShdw>
          </a:effectLst>
        </p:spPr>
        <p:txBody>
          <a:bodyPr wrap="none" anchor="ct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en-US" altLang="en-US" sz="2000" b="1">
                <a:solidFill>
                  <a:schemeClr val="tx2"/>
                </a:solidFill>
                <a:cs typeface="Arial" panose="020B0604020202020204" pitchFamily="34" charset="0"/>
              </a:rPr>
              <a:t>Template CD = 120 nm </a:t>
            </a:r>
          </a:p>
          <a:p>
            <a:pPr algn="ctr">
              <a:spcBef>
                <a:spcPct val="0"/>
              </a:spcBef>
              <a:buClrTx/>
              <a:buSzTx/>
              <a:buFontTx/>
              <a:buNone/>
            </a:pPr>
            <a:r>
              <a:rPr lang="en-US" altLang="en-US" sz="2000" b="1">
                <a:solidFill>
                  <a:schemeClr val="tx2"/>
                </a:solidFill>
                <a:cs typeface="Arial" panose="020B0604020202020204" pitchFamily="34" charset="0"/>
              </a:rPr>
              <a:t>Final CD = 115 nm</a:t>
            </a:r>
            <a:endParaRPr lang="en-US" altLang="en-US" sz="2000">
              <a:solidFill>
                <a:schemeClr val="tx2"/>
              </a:solidFill>
              <a:cs typeface="Arial" panose="020B0604020202020204" pitchFamily="34" charset="0"/>
            </a:endParaRPr>
          </a:p>
        </p:txBody>
      </p:sp>
      <p:pic>
        <p:nvPicPr>
          <p:cNvPr id="2068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7762" y="914400"/>
            <a:ext cx="4999038" cy="3486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solidFill>
                  <a:srgbClr val="FF0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6854" name="Group 6"/>
          <p:cNvGrpSpPr>
            <a:grpSpLocks/>
          </p:cNvGrpSpPr>
          <p:nvPr/>
        </p:nvGrpSpPr>
        <p:grpSpPr bwMode="auto">
          <a:xfrm>
            <a:off x="457200" y="1109663"/>
            <a:ext cx="3095625" cy="2105025"/>
            <a:chOff x="498" y="864"/>
            <a:chExt cx="1950" cy="1326"/>
          </a:xfrm>
        </p:grpSpPr>
        <p:pic>
          <p:nvPicPr>
            <p:cNvPr id="206855" name="Picture 7"/>
            <p:cNvPicPr>
              <a:picLocks noChangeAspect="1" noChangeArrowheads="1"/>
            </p:cNvPicPr>
            <p:nvPr/>
          </p:nvPicPr>
          <p:blipFill>
            <a:blip r:embed="rId4">
              <a:extLst>
                <a:ext uri="{28A0092B-C50C-407E-A947-70E740481C1C}">
                  <a14:useLocalDpi xmlns:a14="http://schemas.microsoft.com/office/drawing/2010/main" val="0"/>
                </a:ext>
              </a:extLst>
            </a:blip>
            <a:srcRect t="9987"/>
            <a:stretch>
              <a:fillRect/>
            </a:stretch>
          </p:blipFill>
          <p:spPr bwMode="auto">
            <a:xfrm>
              <a:off x="498" y="864"/>
              <a:ext cx="1854" cy="1298"/>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1587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6856" name="Text Box 8"/>
            <p:cNvSpPr txBox="1">
              <a:spLocks noChangeArrowheads="1"/>
            </p:cNvSpPr>
            <p:nvPr/>
          </p:nvSpPr>
          <p:spPr bwMode="auto">
            <a:xfrm>
              <a:off x="1104" y="902"/>
              <a:ext cx="816" cy="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solidFill>
                    <a:srgbClr val="FF0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50000"/>
                </a:spcBef>
                <a:buClrTx/>
                <a:buSzTx/>
                <a:buFontTx/>
                <a:buNone/>
              </a:pPr>
              <a:r>
                <a:rPr lang="en-US" altLang="en-US" sz="2000" b="1">
                  <a:solidFill>
                    <a:schemeClr val="bg1"/>
                  </a:solidFill>
                  <a:cs typeface="Arial" panose="020B0604020202020204" pitchFamily="34" charset="0"/>
                </a:rPr>
                <a:t>Cu (M2)</a:t>
              </a:r>
            </a:p>
          </p:txBody>
        </p:sp>
        <p:sp>
          <p:nvSpPr>
            <p:cNvPr id="206857" name="Text Box 9"/>
            <p:cNvSpPr txBox="1">
              <a:spLocks noChangeArrowheads="1"/>
            </p:cNvSpPr>
            <p:nvPr/>
          </p:nvSpPr>
          <p:spPr bwMode="auto">
            <a:xfrm>
              <a:off x="1728" y="1584"/>
              <a:ext cx="672" cy="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solidFill>
                    <a:srgbClr val="FF0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50000"/>
                </a:spcBef>
                <a:buClrTx/>
                <a:buSzTx/>
                <a:buFontTx/>
                <a:buNone/>
              </a:pPr>
              <a:r>
                <a:rPr lang="en-US" altLang="en-US" sz="2000" b="1">
                  <a:solidFill>
                    <a:schemeClr val="bg1"/>
                  </a:solidFill>
                  <a:cs typeface="Arial" panose="020B0604020202020204" pitchFamily="34" charset="0"/>
                </a:rPr>
                <a:t>Coral</a:t>
              </a:r>
            </a:p>
          </p:txBody>
        </p:sp>
        <p:sp>
          <p:nvSpPr>
            <p:cNvPr id="206858" name="Text Box 10"/>
            <p:cNvSpPr txBox="1">
              <a:spLocks noChangeArrowheads="1"/>
            </p:cNvSpPr>
            <p:nvPr/>
          </p:nvSpPr>
          <p:spPr bwMode="auto">
            <a:xfrm>
              <a:off x="624" y="1824"/>
              <a:ext cx="528" cy="3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solidFill>
                    <a:srgbClr val="FF0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nSpc>
                  <a:spcPct val="80000"/>
                </a:lnSpc>
                <a:spcBef>
                  <a:spcPct val="0"/>
                </a:spcBef>
                <a:buClrTx/>
                <a:buSzTx/>
                <a:buFontTx/>
                <a:buNone/>
              </a:pPr>
              <a:r>
                <a:rPr lang="en-US" altLang="en-US" sz="2000" b="1">
                  <a:solidFill>
                    <a:schemeClr val="bg1"/>
                  </a:solidFill>
                  <a:cs typeface="Arial" panose="020B0604020202020204" pitchFamily="34" charset="0"/>
                </a:rPr>
                <a:t>Cu (M1)</a:t>
              </a:r>
            </a:p>
          </p:txBody>
        </p:sp>
        <p:sp>
          <p:nvSpPr>
            <p:cNvPr id="206859" name="Text Box 11"/>
            <p:cNvSpPr txBox="1">
              <a:spLocks noChangeArrowheads="1"/>
            </p:cNvSpPr>
            <p:nvPr/>
          </p:nvSpPr>
          <p:spPr bwMode="auto">
            <a:xfrm>
              <a:off x="2064" y="1334"/>
              <a:ext cx="384" cy="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solidFill>
                    <a:srgbClr val="FF0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l"/>
                <a:defRPr sz="3100">
                  <a:solidFill>
                    <a:schemeClr val="tx1"/>
                  </a:solidFill>
                  <a:latin typeface="Times New Roman" panose="02020603050405020304" pitchFamily="18" charset="0"/>
                </a:defRPr>
              </a:lvl1pPr>
              <a:lvl2pPr marL="742950" indent="-285750">
                <a:spcBef>
                  <a:spcPct val="20000"/>
                </a:spcBef>
                <a:buClr>
                  <a:schemeClr val="tx1"/>
                </a:buClr>
                <a:buChar char="•"/>
                <a:defRPr sz="2600">
                  <a:solidFill>
                    <a:schemeClr val="tx1"/>
                  </a:solidFill>
                  <a:latin typeface="Times New Roman" panose="02020603050405020304" pitchFamily="18" charset="0"/>
                </a:defRPr>
              </a:lvl2pPr>
              <a:lvl3pPr marL="1143000" indent="-228600">
                <a:spcBef>
                  <a:spcPct val="20000"/>
                </a:spcBef>
                <a:buClr>
                  <a:schemeClr val="tx1"/>
                </a:buClr>
                <a:buChar char="•"/>
                <a:defRPr sz="22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50000"/>
                </a:spcBef>
                <a:buClrTx/>
                <a:buSzTx/>
                <a:buFontTx/>
                <a:buNone/>
              </a:pPr>
              <a:r>
                <a:rPr lang="en-US" altLang="en-US" sz="2000" b="1">
                  <a:solidFill>
                    <a:schemeClr val="bg1"/>
                  </a:solidFill>
                  <a:cs typeface="Arial" panose="020B0604020202020204" pitchFamily="34" charset="0"/>
                </a:rPr>
                <a:t>Ta</a:t>
              </a:r>
            </a:p>
          </p:txBody>
        </p:sp>
        <p:sp>
          <p:nvSpPr>
            <p:cNvPr id="206860" name="Line 12"/>
            <p:cNvSpPr>
              <a:spLocks noChangeShapeType="1"/>
            </p:cNvSpPr>
            <p:nvPr/>
          </p:nvSpPr>
          <p:spPr bwMode="auto">
            <a:xfrm flipH="1" flipV="1">
              <a:off x="2016" y="1248"/>
              <a:ext cx="144" cy="144"/>
            </a:xfrm>
            <a:prstGeom prst="line">
              <a:avLst/>
            </a:prstGeom>
            <a:noFill/>
            <a:ln w="28575">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98542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i444.photobucket.com/albums/qq169/ITechDiary/toshiba_smallest_hardisk_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589948" y="705653"/>
            <a:ext cx="4233487" cy="40187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farm5.static.flickr.com/4044/4368314810_b4d271a00b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070" y="705654"/>
            <a:ext cx="3105673" cy="41251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30343" y="5257800"/>
            <a:ext cx="28194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IBM’s 5 </a:t>
            </a: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M</a:t>
            </a:r>
            <a:r>
              <a:rPr kumimoji="0" lang="en-US" sz="2400" b="0" i="0" u="none" strike="noStrike" kern="1200" cap="none" spc="0" normalizeH="0" baseline="0" noProof="0" dirty="0">
                <a:ln>
                  <a:noFill/>
                </a:ln>
                <a:solidFill>
                  <a:srgbClr val="FFFFFF"/>
                </a:solidFill>
                <a:effectLst/>
                <a:uLnTx/>
                <a:uFillTx/>
                <a:latin typeface="Arial"/>
                <a:ea typeface="+mn-ea"/>
                <a:cs typeface="+mn-cs"/>
              </a:rPr>
              <a:t>B Drive</a:t>
            </a:r>
          </a:p>
        </p:txBody>
      </p:sp>
      <p:sp>
        <p:nvSpPr>
          <p:cNvPr id="7" name="TextBox 6"/>
          <p:cNvSpPr txBox="1"/>
          <p:nvPr/>
        </p:nvSpPr>
        <p:spPr>
          <a:xfrm>
            <a:off x="5372100" y="5257799"/>
            <a:ext cx="31896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Toshiba’s 4 </a:t>
            </a: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G</a:t>
            </a:r>
            <a:r>
              <a:rPr kumimoji="0" lang="en-US" sz="2400" b="0" i="0" u="none" strike="noStrike" kern="1200" cap="none" spc="0" normalizeH="0" baseline="0" noProof="0" dirty="0">
                <a:ln>
                  <a:noFill/>
                </a:ln>
                <a:solidFill>
                  <a:srgbClr val="FFFFFF"/>
                </a:solidFill>
                <a:effectLst/>
                <a:uLnTx/>
                <a:uFillTx/>
                <a:latin typeface="Arial"/>
                <a:ea typeface="+mn-ea"/>
                <a:cs typeface="+mn-cs"/>
              </a:rPr>
              <a:t>B Drive</a:t>
            </a:r>
          </a:p>
        </p:txBody>
      </p:sp>
      <p:sp>
        <p:nvSpPr>
          <p:cNvPr id="8" name="Title 3"/>
          <p:cNvSpPr>
            <a:spLocks noGrp="1"/>
          </p:cNvSpPr>
          <p:nvPr>
            <p:ph type="title"/>
          </p:nvPr>
        </p:nvSpPr>
        <p:spPr>
          <a:xfrm>
            <a:off x="457200" y="4191000"/>
            <a:ext cx="7772400" cy="2200275"/>
          </a:xfrm>
        </p:spPr>
        <p:txBody>
          <a:bodyPr>
            <a:normAutofit/>
          </a:bodyPr>
          <a:lstStyle/>
          <a:p>
            <a:r>
              <a:rPr lang="en-US" sz="3000" dirty="0" smtClean="0"/>
              <a:t>              1957				    TODAY</a:t>
            </a:r>
            <a:endParaRPr lang="en-US" sz="3000" dirty="0"/>
          </a:p>
        </p:txBody>
      </p:sp>
    </p:spTree>
    <p:extLst>
      <p:ext uri="{BB962C8B-B14F-4D97-AF65-F5344CB8AC3E}">
        <p14:creationId xmlns:p14="http://schemas.microsoft.com/office/powerpoint/2010/main" val="2607295042"/>
      </p:ext>
    </p:extLst>
  </p:cSld>
  <p:clrMapOvr>
    <a:masterClrMapping/>
  </p:clrMapOvr>
  <p:transition spd="slow">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6200" y="-76200"/>
            <a:ext cx="9267370" cy="7022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8308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787400"/>
          </a:xfrm>
        </p:spPr>
        <p:txBody>
          <a:bodyPr>
            <a:normAutofit fontScale="90000"/>
          </a:bodyPr>
          <a:lstStyle/>
          <a:p>
            <a:r>
              <a:rPr lang="en-US" sz="2800" dirty="0" smtClean="0">
                <a:solidFill>
                  <a:srgbClr val="3333FF"/>
                </a:solidFill>
              </a:rPr>
              <a:t>Very Small Features required for New Hard Disk Drives</a:t>
            </a:r>
            <a:endParaRPr lang="en-US" sz="2800" b="1" dirty="0">
              <a:solidFill>
                <a:srgbClr val="3333FF"/>
              </a:solidFill>
            </a:endParaRPr>
          </a:p>
        </p:txBody>
      </p:sp>
      <p:sp>
        <p:nvSpPr>
          <p:cNvPr id="7" name="TextBox 21"/>
          <p:cNvSpPr txBox="1">
            <a:spLocks noChangeArrowheads="1"/>
          </p:cNvSpPr>
          <p:nvPr/>
        </p:nvSpPr>
        <p:spPr bwMode="auto">
          <a:xfrm>
            <a:off x="2286000" y="6230779"/>
            <a:ext cx="4648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smtClean="0">
                <a:ln>
                  <a:noFill/>
                </a:ln>
                <a:solidFill>
                  <a:srgbClr val="000000"/>
                </a:solidFill>
                <a:effectLst/>
                <a:uLnTx/>
                <a:uFillTx/>
                <a:latin typeface="Calibri"/>
                <a:ea typeface="+mn-ea"/>
                <a:cs typeface="+mn-cs"/>
              </a:rPr>
              <a:t>Lodder</a:t>
            </a:r>
            <a:r>
              <a:rPr kumimoji="0" lang="en-US" sz="1000" b="0" i="0" u="none" strike="noStrike" kern="1200" cap="none" spc="0" normalizeH="0" baseline="0" noProof="0" dirty="0" smtClean="0">
                <a:ln>
                  <a:noFill/>
                </a:ln>
                <a:solidFill>
                  <a:srgbClr val="000000"/>
                </a:solidFill>
                <a:effectLst/>
                <a:uLnTx/>
                <a:uFillTx/>
                <a:latin typeface="Calibri"/>
                <a:ea typeface="+mn-ea"/>
                <a:cs typeface="+mn-cs"/>
              </a:rPr>
              <a:t>, J.C., </a:t>
            </a:r>
            <a:r>
              <a:rPr kumimoji="0" lang="en-US" sz="1000" b="0" i="0" u="none" strike="noStrike" kern="1200" cap="none" spc="0" normalizeH="0" baseline="0" noProof="0" dirty="0">
                <a:ln>
                  <a:noFill/>
                </a:ln>
                <a:solidFill>
                  <a:srgbClr val="000000"/>
                </a:solidFill>
                <a:effectLst/>
                <a:uLnTx/>
                <a:uFillTx/>
                <a:latin typeface="Calibri"/>
                <a:ea typeface="+mn-ea"/>
                <a:cs typeface="+mn-cs"/>
              </a:rPr>
              <a:t>Journal of Magnetism and Magnetic Materials</a:t>
            </a:r>
            <a:r>
              <a:rPr kumimoji="0" lang="en-US" sz="1000" b="0" i="0" u="none" strike="noStrike" kern="1200" cap="none" spc="0" normalizeH="0" baseline="0" noProof="0" dirty="0" smtClean="0">
                <a:ln>
                  <a:noFill/>
                </a:ln>
                <a:solidFill>
                  <a:srgbClr val="000000"/>
                </a:solidFill>
                <a:effectLst/>
                <a:uLnTx/>
                <a:uFillTx/>
                <a:latin typeface="Calibri"/>
                <a:ea typeface="+mn-ea"/>
                <a:cs typeface="+mn-cs"/>
              </a:rPr>
              <a:t>, 2004. </a:t>
            </a:r>
            <a:r>
              <a:rPr kumimoji="0" lang="en-US" sz="1000" b="0" i="0" u="none" strike="noStrike" kern="1200" cap="none" spc="0" normalizeH="0" baseline="0" noProof="0" dirty="0">
                <a:ln>
                  <a:noFill/>
                </a:ln>
                <a:solidFill>
                  <a:srgbClr val="000000"/>
                </a:solidFill>
                <a:effectLst/>
                <a:uLnTx/>
                <a:uFillTx/>
                <a:latin typeface="Calibri"/>
                <a:ea typeface="+mn-ea"/>
                <a:cs typeface="+mn-cs"/>
              </a:rPr>
              <a:t>p. </a:t>
            </a:r>
            <a:r>
              <a:rPr kumimoji="0" lang="en-US" sz="1000" b="0" i="0" u="none" strike="noStrike" kern="1200" cap="none" spc="0" normalizeH="0" baseline="0" noProof="0" dirty="0" smtClean="0">
                <a:ln>
                  <a:noFill/>
                </a:ln>
                <a:solidFill>
                  <a:srgbClr val="000000"/>
                </a:solidFill>
                <a:effectLst/>
                <a:uLnTx/>
                <a:uFillTx/>
                <a:latin typeface="Calibri"/>
                <a:ea typeface="+mn-ea"/>
                <a:cs typeface="+mn-cs"/>
              </a:rPr>
              <a:t>1692-1697.</a:t>
            </a:r>
            <a:endParaRPr kumimoji="0" lang="en-US" sz="10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7200" y="1465096"/>
            <a:ext cx="2076613" cy="20766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8" name="Rectangle 47"/>
          <p:cNvSpPr/>
          <p:nvPr/>
        </p:nvSpPr>
        <p:spPr bwMode="auto">
          <a:xfrm>
            <a:off x="5486399" y="915568"/>
            <a:ext cx="3048001" cy="295150"/>
          </a:xfrm>
          <a:prstGeom prst="rect">
            <a:avLst/>
          </a:prstGeom>
          <a:solidFill>
            <a:srgbClr val="D1D1F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alibri"/>
                <a:ea typeface="+mn-ea"/>
                <a:cs typeface="+mn-cs"/>
              </a:rPr>
              <a:t>Electron Beam Lithography</a:t>
            </a:r>
          </a:p>
        </p:txBody>
      </p:sp>
      <p:sp>
        <p:nvSpPr>
          <p:cNvPr id="49" name="Rectangle 48"/>
          <p:cNvSpPr/>
          <p:nvPr/>
        </p:nvSpPr>
        <p:spPr bwMode="auto">
          <a:xfrm>
            <a:off x="5486399" y="943382"/>
            <a:ext cx="3048001" cy="2878870"/>
          </a:xfrm>
          <a:prstGeom prst="rect">
            <a:avLst/>
          </a:prstGeom>
          <a:no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smtClean="0">
              <a:ln>
                <a:noFill/>
              </a:ln>
              <a:solidFill>
                <a:srgbClr val="000000"/>
              </a:solidFill>
              <a:effectLst/>
              <a:uLnTx/>
              <a:uFillTx/>
              <a:latin typeface="Arial" charset="0"/>
              <a:ea typeface="+mn-ea"/>
              <a:cs typeface="+mn-cs"/>
            </a:endParaRPr>
          </a:p>
        </p:txBody>
      </p:sp>
      <p:cxnSp>
        <p:nvCxnSpPr>
          <p:cNvPr id="56" name="Straight Connector 55"/>
          <p:cNvCxnSpPr/>
          <p:nvPr/>
        </p:nvCxnSpPr>
        <p:spPr bwMode="auto">
          <a:xfrm>
            <a:off x="5486399" y="914400"/>
            <a:ext cx="0" cy="2878799"/>
          </a:xfrm>
          <a:prstGeom prst="line">
            <a:avLst/>
          </a:prstGeom>
          <a:solidFill>
            <a:srgbClr val="3366FF"/>
          </a:solidFill>
          <a:ln w="15875" cap="flat" cmpd="sng" algn="ctr">
            <a:solidFill>
              <a:schemeClr val="tx1"/>
            </a:solidFill>
            <a:prstDash val="solid"/>
            <a:round/>
            <a:headEnd type="none" w="med" len="med"/>
            <a:tailEnd type="none" w="med" len="med"/>
          </a:ln>
          <a:effectLst/>
        </p:spPr>
      </p:cxnSp>
      <p:pic>
        <p:nvPicPr>
          <p:cNvPr id="36" name="Picture 35" descr="impr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4750" y="1225621"/>
            <a:ext cx="2591297" cy="256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Rectangle 56"/>
          <p:cNvSpPr/>
          <p:nvPr/>
        </p:nvSpPr>
        <p:spPr bwMode="auto">
          <a:xfrm>
            <a:off x="5486397" y="936671"/>
            <a:ext cx="3048001" cy="322964"/>
          </a:xfrm>
          <a:prstGeom prst="rect">
            <a:avLst/>
          </a:prstGeom>
          <a:solidFill>
            <a:srgbClr val="FFCCCC"/>
          </a:solidFill>
          <a:ln w="254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alibri"/>
                <a:ea typeface="+mn-ea"/>
                <a:cs typeface="+mn-cs"/>
              </a:rPr>
              <a:t>Nanoimprint Lithography</a:t>
            </a:r>
          </a:p>
        </p:txBody>
      </p:sp>
      <p:sp>
        <p:nvSpPr>
          <p:cNvPr id="38" name="Rectangle 2"/>
          <p:cNvSpPr>
            <a:spLocks noChangeArrowheads="1"/>
          </p:cNvSpPr>
          <p:nvPr/>
        </p:nvSpPr>
        <p:spPr bwMode="auto">
          <a:xfrm>
            <a:off x="2286000" y="5900677"/>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http://nextbigfuture.com/2009/06/electron-beam-lithography.html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1" name="Text Box 4"/>
          <p:cNvSpPr txBox="1">
            <a:spLocks noChangeArrowheads="1"/>
          </p:cNvSpPr>
          <p:nvPr/>
        </p:nvSpPr>
        <p:spPr bwMode="auto">
          <a:xfrm>
            <a:off x="2258762" y="5773579"/>
            <a:ext cx="36845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400">
                <a:solidFill>
                  <a:schemeClr val="tx1"/>
                </a:solidFill>
                <a:latin typeface="Arial" pitchFamily="34" charset="0"/>
              </a:defRPr>
            </a:lvl1pPr>
            <a:lvl2pPr marL="742950" indent="-285750" eaLnBrk="0" hangingPunct="0">
              <a:defRPr sz="1400">
                <a:solidFill>
                  <a:schemeClr val="tx1"/>
                </a:solidFill>
                <a:latin typeface="Arial" pitchFamily="34" charset="0"/>
              </a:defRPr>
            </a:lvl2pPr>
            <a:lvl3pPr marL="1143000" indent="-228600" eaLnBrk="0" hangingPunct="0">
              <a:defRPr sz="1400">
                <a:solidFill>
                  <a:schemeClr val="tx1"/>
                </a:solidFill>
                <a:latin typeface="Arial" pitchFamily="34" charset="0"/>
              </a:defRPr>
            </a:lvl3pPr>
            <a:lvl4pPr marL="1600200" indent="-228600" eaLnBrk="0" hangingPunct="0">
              <a:defRPr sz="1400">
                <a:solidFill>
                  <a:schemeClr val="tx1"/>
                </a:solidFill>
                <a:latin typeface="Arial" pitchFamily="34" charset="0"/>
              </a:defRPr>
            </a:lvl4pPr>
            <a:lvl5pPr marL="2057400" indent="-228600" eaLnBrk="0" hangingPunct="0">
              <a:defRPr sz="1400">
                <a:solidFill>
                  <a:schemeClr val="tx1"/>
                </a:solidFill>
                <a:latin typeface="Arial" pitchFamily="34" charset="0"/>
              </a:defRPr>
            </a:lvl5pPr>
            <a:lvl6pPr marL="2514600" indent="-228600" algn="ctr" eaLnBrk="0" fontAlgn="base" hangingPunct="0">
              <a:spcBef>
                <a:spcPct val="0"/>
              </a:spcBef>
              <a:spcAft>
                <a:spcPct val="0"/>
              </a:spcAft>
              <a:defRPr sz="1400">
                <a:solidFill>
                  <a:schemeClr val="tx1"/>
                </a:solidFill>
                <a:latin typeface="Arial" pitchFamily="34" charset="0"/>
              </a:defRPr>
            </a:lvl6pPr>
            <a:lvl7pPr marL="2971800" indent="-228600" algn="ctr" eaLnBrk="0" fontAlgn="base" hangingPunct="0">
              <a:spcBef>
                <a:spcPct val="0"/>
              </a:spcBef>
              <a:spcAft>
                <a:spcPct val="0"/>
              </a:spcAft>
              <a:defRPr sz="1400">
                <a:solidFill>
                  <a:schemeClr val="tx1"/>
                </a:solidFill>
                <a:latin typeface="Arial" pitchFamily="34" charset="0"/>
              </a:defRPr>
            </a:lvl7pPr>
            <a:lvl8pPr marL="3429000" indent="-228600" algn="ctr" eaLnBrk="0" fontAlgn="base" hangingPunct="0">
              <a:spcBef>
                <a:spcPct val="0"/>
              </a:spcBef>
              <a:spcAft>
                <a:spcPct val="0"/>
              </a:spcAft>
              <a:defRPr sz="1400">
                <a:solidFill>
                  <a:schemeClr val="tx1"/>
                </a:solidFill>
                <a:latin typeface="Arial" pitchFamily="34" charset="0"/>
              </a:defRPr>
            </a:lvl8pPr>
            <a:lvl9pPr marL="3886200" indent="-228600" algn="ctr" eaLnBrk="0" fontAlgn="base" hangingPunct="0">
              <a:spcBef>
                <a:spcPct val="0"/>
              </a:spcBef>
              <a:spcAft>
                <a:spcPct val="0"/>
              </a:spcAft>
              <a:defRPr sz="1400">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http://www.patrickcarlberg.dk/Lic/Intro%20mm/lith_image2.htm</a:t>
            </a:r>
          </a:p>
        </p:txBody>
      </p:sp>
      <p:sp>
        <p:nvSpPr>
          <p:cNvPr id="42" name="Rectangle 41"/>
          <p:cNvSpPr/>
          <p:nvPr/>
        </p:nvSpPr>
        <p:spPr>
          <a:xfrm>
            <a:off x="2297430" y="6054506"/>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http://www.itmweb.com/bimages/mitechnique.jpg</a:t>
            </a: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99" y="1636437"/>
            <a:ext cx="5138741" cy="377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0" name="Straight Connector 49"/>
          <p:cNvCxnSpPr/>
          <p:nvPr/>
        </p:nvCxnSpPr>
        <p:spPr bwMode="auto">
          <a:xfrm flipV="1">
            <a:off x="4343400" y="915568"/>
            <a:ext cx="1140384" cy="3275432"/>
          </a:xfrm>
          <a:prstGeom prst="line">
            <a:avLst/>
          </a:prstGeom>
          <a:solidFill>
            <a:srgbClr val="3366FF"/>
          </a:solidFill>
          <a:ln w="28575" cap="flat" cmpd="sng" algn="ctr">
            <a:solidFill>
              <a:schemeClr val="tx1"/>
            </a:solidFill>
            <a:prstDash val="dash"/>
            <a:round/>
            <a:headEnd type="none" w="med" len="med"/>
            <a:tailEnd type="none" w="med" len="med"/>
          </a:ln>
          <a:effectLst/>
        </p:spPr>
      </p:cxnSp>
      <p:cxnSp>
        <p:nvCxnSpPr>
          <p:cNvPr id="52" name="Straight Connector 51"/>
          <p:cNvCxnSpPr/>
          <p:nvPr/>
        </p:nvCxnSpPr>
        <p:spPr bwMode="auto">
          <a:xfrm flipV="1">
            <a:off x="4419600" y="3867471"/>
            <a:ext cx="1094572" cy="419061"/>
          </a:xfrm>
          <a:prstGeom prst="line">
            <a:avLst/>
          </a:prstGeom>
          <a:solidFill>
            <a:srgbClr val="3366FF"/>
          </a:solidFill>
          <a:ln w="28575" cap="flat" cmpd="sng" algn="ctr">
            <a:solidFill>
              <a:schemeClr val="tx1"/>
            </a:solidFill>
            <a:prstDash val="dash"/>
            <a:round/>
            <a:headEnd type="none" w="med" len="med"/>
            <a:tailEnd type="none" w="med" len="med"/>
          </a:ln>
          <a:effectLst/>
        </p:spPr>
      </p:cxnSp>
    </p:spTree>
    <p:extLst>
      <p:ext uri="{BB962C8B-B14F-4D97-AF65-F5344CB8AC3E}">
        <p14:creationId xmlns:p14="http://schemas.microsoft.com/office/powerpoint/2010/main" val="39934886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75079"/>
            <a:ext cx="5729654" cy="609600"/>
          </a:xfrm>
        </p:spPr>
        <p:txBody>
          <a:bodyPr>
            <a:normAutofit/>
          </a:bodyPr>
          <a:lstStyle/>
          <a:p>
            <a:r>
              <a:rPr lang="en-US" dirty="0" smtClean="0"/>
              <a:t>Printing Bit Patterned Media</a:t>
            </a:r>
            <a:endParaRPr lang="en-US" dirty="0"/>
          </a:p>
        </p:txBody>
      </p:sp>
      <p:sp>
        <p:nvSpPr>
          <p:cNvPr id="6" name="AutoShape 3"/>
          <p:cNvSpPr>
            <a:spLocks noChangeAspect="1" noChangeArrowheads="1" noTextEdit="1"/>
          </p:cNvSpPr>
          <p:nvPr/>
        </p:nvSpPr>
        <p:spPr bwMode="auto">
          <a:xfrm>
            <a:off x="2362200" y="1600200"/>
            <a:ext cx="45339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257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835424"/>
            <a:ext cx="40767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2874230" y="5179854"/>
            <a:ext cx="368690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12nm Half Pitch Resist Pillars on Disk</a:t>
            </a:r>
            <a:endParaRPr kumimoji="0" lang="en-US" altLang="en-US"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sp>
        <p:nvSpPr>
          <p:cNvPr id="9" name="Rectangle 8"/>
          <p:cNvSpPr>
            <a:spLocks noChangeArrowheads="1"/>
          </p:cNvSpPr>
          <p:nvPr/>
        </p:nvSpPr>
        <p:spPr bwMode="auto">
          <a:xfrm>
            <a:off x="3636169" y="5502622"/>
            <a:ext cx="29670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From a hole tone template</a:t>
            </a:r>
            <a:endParaRPr kumimoji="0" lang="en-US" altLang="en-US" sz="2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sp>
        <p:nvSpPr>
          <p:cNvPr id="11" name="Rectangle 10"/>
          <p:cNvSpPr>
            <a:spLocks noChangeArrowheads="1"/>
          </p:cNvSpPr>
          <p:nvPr/>
        </p:nvSpPr>
        <p:spPr bwMode="auto">
          <a:xfrm>
            <a:off x="3970338" y="5426075"/>
            <a:ext cx="1143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smtClean="0">
                <a:ln>
                  <a:noFill/>
                </a:ln>
                <a:solidFill>
                  <a:srgbClr val="262626"/>
                </a:solidFill>
                <a:effectLst/>
                <a:uLnTx/>
                <a:uFillTx/>
                <a:latin typeface="Arial" panose="020B0604020202020204" pitchFamily="34" charset="0"/>
                <a:ea typeface="+mn-ea"/>
                <a:cs typeface="+mn-cs"/>
              </a:rPr>
              <a:t>-</a:t>
            </a:r>
            <a:endParaRPr kumimoji="0" lang="en-US" altLang="en-US"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sp>
        <p:nvSpPr>
          <p:cNvPr id="19" name="Rectangle 19"/>
          <p:cNvSpPr>
            <a:spLocks noChangeArrowheads="1"/>
          </p:cNvSpPr>
          <p:nvPr/>
        </p:nvSpPr>
        <p:spPr bwMode="auto">
          <a:xfrm>
            <a:off x="3972966" y="1444092"/>
            <a:ext cx="19107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srgbClr val="004263"/>
                </a:solidFill>
                <a:effectLst/>
                <a:uLnTx/>
                <a:uFillTx/>
                <a:latin typeface="Arial" pitchFamily="34" charset="0"/>
                <a:ea typeface="+mn-ea"/>
                <a:cs typeface="+mn-cs"/>
              </a:rPr>
              <a:t>BPM Disk Imprint</a:t>
            </a:r>
            <a:endParaRPr kumimoji="0" lang="en-US" altLang="en-US"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sp>
        <p:nvSpPr>
          <p:cNvPr id="21" name="Rectangle 22"/>
          <p:cNvSpPr>
            <a:spLocks noChangeArrowheads="1"/>
          </p:cNvSpPr>
          <p:nvPr/>
        </p:nvSpPr>
        <p:spPr bwMode="auto">
          <a:xfrm>
            <a:off x="2951163" y="4713288"/>
            <a:ext cx="952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smtClean="0">
                <a:ln>
                  <a:noFill/>
                </a:ln>
                <a:solidFill>
                  <a:srgbClr val="262626"/>
                </a:solidFill>
                <a:effectLst/>
                <a:uLnTx/>
                <a:uFillTx/>
                <a:latin typeface="Arial" panose="020B0604020202020204" pitchFamily="34" charset="0"/>
                <a:ea typeface="+mn-ea"/>
                <a:cs typeface="+mn-cs"/>
              </a:rPr>
              <a:t>-</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257048"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4450" y="1852613"/>
            <a:ext cx="180022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53"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4450" y="3348038"/>
            <a:ext cx="178117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Freeform 30"/>
          <p:cNvSpPr>
            <a:spLocks noEditPoints="1"/>
          </p:cNvSpPr>
          <p:nvPr/>
        </p:nvSpPr>
        <p:spPr bwMode="auto">
          <a:xfrm>
            <a:off x="5100637" y="1852613"/>
            <a:ext cx="1824037" cy="3052762"/>
          </a:xfrm>
          <a:custGeom>
            <a:avLst/>
            <a:gdLst>
              <a:gd name="T0" fmla="*/ 0 w 3040"/>
              <a:gd name="T1" fmla="*/ 16 h 5168"/>
              <a:gd name="T2" fmla="*/ 16 w 3040"/>
              <a:gd name="T3" fmla="*/ 0 h 5168"/>
              <a:gd name="T4" fmla="*/ 3024 w 3040"/>
              <a:gd name="T5" fmla="*/ 0 h 5168"/>
              <a:gd name="T6" fmla="*/ 3040 w 3040"/>
              <a:gd name="T7" fmla="*/ 16 h 5168"/>
              <a:gd name="T8" fmla="*/ 3040 w 3040"/>
              <a:gd name="T9" fmla="*/ 5152 h 5168"/>
              <a:gd name="T10" fmla="*/ 3024 w 3040"/>
              <a:gd name="T11" fmla="*/ 5168 h 5168"/>
              <a:gd name="T12" fmla="*/ 16 w 3040"/>
              <a:gd name="T13" fmla="*/ 5168 h 5168"/>
              <a:gd name="T14" fmla="*/ 0 w 3040"/>
              <a:gd name="T15" fmla="*/ 5152 h 5168"/>
              <a:gd name="T16" fmla="*/ 0 w 3040"/>
              <a:gd name="T17" fmla="*/ 16 h 5168"/>
              <a:gd name="T18" fmla="*/ 32 w 3040"/>
              <a:gd name="T19" fmla="*/ 5152 h 5168"/>
              <a:gd name="T20" fmla="*/ 16 w 3040"/>
              <a:gd name="T21" fmla="*/ 5136 h 5168"/>
              <a:gd name="T22" fmla="*/ 3024 w 3040"/>
              <a:gd name="T23" fmla="*/ 5136 h 5168"/>
              <a:gd name="T24" fmla="*/ 3008 w 3040"/>
              <a:gd name="T25" fmla="*/ 5152 h 5168"/>
              <a:gd name="T26" fmla="*/ 3008 w 3040"/>
              <a:gd name="T27" fmla="*/ 16 h 5168"/>
              <a:gd name="T28" fmla="*/ 3024 w 3040"/>
              <a:gd name="T29" fmla="*/ 32 h 5168"/>
              <a:gd name="T30" fmla="*/ 16 w 3040"/>
              <a:gd name="T31" fmla="*/ 32 h 5168"/>
              <a:gd name="T32" fmla="*/ 32 w 3040"/>
              <a:gd name="T33" fmla="*/ 16 h 5168"/>
              <a:gd name="T34" fmla="*/ 32 w 3040"/>
              <a:gd name="T35" fmla="*/ 5152 h 5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40" h="5168">
                <a:moveTo>
                  <a:pt x="0" y="16"/>
                </a:moveTo>
                <a:cubicBezTo>
                  <a:pt x="0" y="8"/>
                  <a:pt x="8" y="0"/>
                  <a:pt x="16" y="0"/>
                </a:cubicBezTo>
                <a:lnTo>
                  <a:pt x="3024" y="0"/>
                </a:lnTo>
                <a:cubicBezTo>
                  <a:pt x="3033" y="0"/>
                  <a:pt x="3040" y="8"/>
                  <a:pt x="3040" y="16"/>
                </a:cubicBezTo>
                <a:lnTo>
                  <a:pt x="3040" y="5152"/>
                </a:lnTo>
                <a:cubicBezTo>
                  <a:pt x="3040" y="5161"/>
                  <a:pt x="3033" y="5168"/>
                  <a:pt x="3024" y="5168"/>
                </a:cubicBezTo>
                <a:lnTo>
                  <a:pt x="16" y="5168"/>
                </a:lnTo>
                <a:cubicBezTo>
                  <a:pt x="8" y="5168"/>
                  <a:pt x="0" y="5161"/>
                  <a:pt x="0" y="5152"/>
                </a:cubicBezTo>
                <a:lnTo>
                  <a:pt x="0" y="16"/>
                </a:lnTo>
                <a:close/>
                <a:moveTo>
                  <a:pt x="32" y="5152"/>
                </a:moveTo>
                <a:lnTo>
                  <a:pt x="16" y="5136"/>
                </a:lnTo>
                <a:lnTo>
                  <a:pt x="3024" y="5136"/>
                </a:lnTo>
                <a:lnTo>
                  <a:pt x="3008" y="5152"/>
                </a:lnTo>
                <a:lnTo>
                  <a:pt x="3008" y="16"/>
                </a:lnTo>
                <a:lnTo>
                  <a:pt x="3024" y="32"/>
                </a:lnTo>
                <a:lnTo>
                  <a:pt x="16" y="32"/>
                </a:lnTo>
                <a:lnTo>
                  <a:pt x="32" y="16"/>
                </a:lnTo>
                <a:lnTo>
                  <a:pt x="32" y="5152"/>
                </a:lnTo>
                <a:close/>
              </a:path>
            </a:pathLst>
          </a:custGeom>
          <a:solidFill>
            <a:srgbClr val="929292"/>
          </a:solidFill>
          <a:ln w="0" cap="flat">
            <a:solidFill>
              <a:srgbClr val="92929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6" name="Rectangle 31"/>
          <p:cNvSpPr>
            <a:spLocks noChangeArrowheads="1"/>
          </p:cNvSpPr>
          <p:nvPr/>
        </p:nvSpPr>
        <p:spPr bwMode="auto">
          <a:xfrm>
            <a:off x="5119688" y="3295650"/>
            <a:ext cx="1762125" cy="19050"/>
          </a:xfrm>
          <a:prstGeom prst="rect">
            <a:avLst/>
          </a:prstGeom>
          <a:solidFill>
            <a:srgbClr val="929292"/>
          </a:solidFill>
          <a:ln w="0" cap="flat">
            <a:solidFill>
              <a:srgbClr val="92929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7" name="Rectangle 32"/>
          <p:cNvSpPr>
            <a:spLocks noChangeArrowheads="1"/>
          </p:cNvSpPr>
          <p:nvPr/>
        </p:nvSpPr>
        <p:spPr bwMode="auto">
          <a:xfrm>
            <a:off x="6030913" y="4754563"/>
            <a:ext cx="2286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smtClean="0">
                <a:ln>
                  <a:noFill/>
                </a:ln>
                <a:solidFill>
                  <a:srgbClr val="262626"/>
                </a:solidFill>
                <a:effectLst/>
                <a:uLnTx/>
                <a:uFillTx/>
                <a:latin typeface="Arial" panose="020B0604020202020204" pitchFamily="34" charset="0"/>
                <a:ea typeface="+mn-ea"/>
                <a:cs typeface="+mn-cs"/>
              </a:rPr>
              <a:t>2.5</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8" name="Rectangle 33"/>
          <p:cNvSpPr>
            <a:spLocks noChangeArrowheads="1"/>
          </p:cNvSpPr>
          <p:nvPr/>
        </p:nvSpPr>
        <p:spPr bwMode="auto">
          <a:xfrm>
            <a:off x="6202363" y="4754563"/>
            <a:ext cx="952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smtClean="0">
                <a:ln>
                  <a:noFill/>
                </a:ln>
                <a:solidFill>
                  <a:srgbClr val="262626"/>
                </a:solidFill>
                <a:effectLst/>
                <a:uLnTx/>
                <a:uFillTx/>
                <a:latin typeface="Arial" panose="020B0604020202020204" pitchFamily="34" charset="0"/>
                <a:ea typeface="+mn-ea"/>
                <a:cs typeface="+mn-cs"/>
              </a:rPr>
              <a:t>-</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9" name="Rectangle 34"/>
          <p:cNvSpPr>
            <a:spLocks noChangeArrowheads="1"/>
          </p:cNvSpPr>
          <p:nvPr/>
        </p:nvSpPr>
        <p:spPr bwMode="auto">
          <a:xfrm>
            <a:off x="6240463" y="4754563"/>
            <a:ext cx="6096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smtClean="0">
                <a:ln>
                  <a:noFill/>
                </a:ln>
                <a:solidFill>
                  <a:srgbClr val="262626"/>
                </a:solidFill>
                <a:effectLst/>
                <a:uLnTx/>
                <a:uFillTx/>
                <a:latin typeface="Arial" panose="020B0604020202020204" pitchFamily="34" charset="0"/>
                <a:ea typeface="+mn-ea"/>
                <a:cs typeface="+mn-cs"/>
              </a:rPr>
              <a:t>inch Disk</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0" name="Rectangle 35"/>
          <p:cNvSpPr>
            <a:spLocks noChangeArrowheads="1"/>
          </p:cNvSpPr>
          <p:nvPr/>
        </p:nvSpPr>
        <p:spPr bwMode="auto">
          <a:xfrm>
            <a:off x="5737225" y="3168650"/>
            <a:ext cx="48577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smtClean="0">
                <a:ln>
                  <a:noFill/>
                </a:ln>
                <a:solidFill>
                  <a:srgbClr val="262626"/>
                </a:solidFill>
                <a:effectLst/>
                <a:uLnTx/>
                <a:uFillTx/>
                <a:latin typeface="Arial" panose="020B0604020202020204" pitchFamily="34" charset="0"/>
                <a:ea typeface="+mn-ea"/>
                <a:cs typeface="+mn-cs"/>
              </a:rPr>
              <a:t>NuTera</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1" name="Rectangle 36"/>
          <p:cNvSpPr>
            <a:spLocks noChangeArrowheads="1"/>
          </p:cNvSpPr>
          <p:nvPr/>
        </p:nvSpPr>
        <p:spPr bwMode="auto">
          <a:xfrm>
            <a:off x="6156325" y="3159125"/>
            <a:ext cx="1524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 b="1" i="0" u="none" strike="noStrike" kern="1200" cap="none" spc="0" normalizeH="0" baseline="0" noProof="0" smtClean="0">
                <a:ln>
                  <a:noFill/>
                </a:ln>
                <a:solidFill>
                  <a:srgbClr val="262626"/>
                </a:solidFill>
                <a:effectLst/>
                <a:uLnTx/>
                <a:uFillTx/>
                <a:latin typeface="Arial" panose="020B0604020202020204" pitchFamily="34" charset="0"/>
                <a:ea typeface="+mn-ea"/>
                <a:cs typeface="+mn-cs"/>
              </a:rPr>
              <a:t>TM</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57024" name="Rectangle 37"/>
          <p:cNvSpPr>
            <a:spLocks noChangeArrowheads="1"/>
          </p:cNvSpPr>
          <p:nvPr/>
        </p:nvSpPr>
        <p:spPr bwMode="auto">
          <a:xfrm>
            <a:off x="6308725" y="3168650"/>
            <a:ext cx="5048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smtClean="0">
                <a:ln>
                  <a:noFill/>
                </a:ln>
                <a:solidFill>
                  <a:srgbClr val="262626"/>
                </a:solidFill>
                <a:effectLst/>
                <a:uLnTx/>
                <a:uFillTx/>
                <a:latin typeface="Arial" panose="020B0604020202020204" pitchFamily="34" charset="0"/>
                <a:ea typeface="+mn-ea"/>
                <a:cs typeface="+mn-cs"/>
              </a:rPr>
              <a:t>HD7000</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43"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308725" y="6103468"/>
            <a:ext cx="1305246" cy="647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図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001293" y="5979754"/>
            <a:ext cx="1828800" cy="814889"/>
          </a:xfrm>
          <a:prstGeom prst="rect">
            <a:avLst/>
          </a:prstGeom>
        </p:spPr>
      </p:pic>
    </p:spTree>
    <p:extLst>
      <p:ext uri="{BB962C8B-B14F-4D97-AF65-F5344CB8AC3E}">
        <p14:creationId xmlns:p14="http://schemas.microsoft.com/office/powerpoint/2010/main" val="2674459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602" y="0"/>
            <a:ext cx="7772400" cy="609600"/>
          </a:xfrm>
        </p:spPr>
        <p:txBody>
          <a:bodyPr/>
          <a:lstStyle/>
          <a:p>
            <a:pPr algn="ctr"/>
            <a:r>
              <a:rPr lang="en-US" dirty="0" smtClean="0"/>
              <a:t>News Release</a:t>
            </a:r>
            <a:endParaRPr lang="en-US" dirty="0"/>
          </a:p>
        </p:txBody>
      </p:sp>
      <p:sp>
        <p:nvSpPr>
          <p:cNvPr id="3" name="Content Placeholder 2"/>
          <p:cNvSpPr>
            <a:spLocks noGrp="1"/>
          </p:cNvSpPr>
          <p:nvPr>
            <p:ph idx="1"/>
          </p:nvPr>
        </p:nvSpPr>
        <p:spPr>
          <a:xfrm>
            <a:off x="380999" y="838200"/>
            <a:ext cx="8363607" cy="4800600"/>
          </a:xfrm>
        </p:spPr>
        <p:txBody>
          <a:bodyPr/>
          <a:lstStyle/>
          <a:p>
            <a:pPr marL="0" indent="0">
              <a:buNone/>
            </a:pPr>
            <a:r>
              <a:rPr lang="en-US" dirty="0"/>
              <a:t>Canon provides nanoimprint lithography manufacturing equipment to Toshiba Memory's Yokkaichi Operations plant</a:t>
            </a:r>
          </a:p>
          <a:p>
            <a:pPr marL="0" indent="0">
              <a:buNone/>
            </a:pPr>
            <a:endParaRPr lang="en-US" dirty="0" smtClean="0"/>
          </a:p>
          <a:p>
            <a:pPr marL="0" indent="0" algn="just">
              <a:buNone/>
            </a:pPr>
            <a:r>
              <a:rPr lang="en-US" b="0" dirty="0"/>
              <a:t>TOKYO, July 20, 2017—Canon Inc. announced today that the company has provided the FPA-1200NZ2C, semiconductor lithography equipment that utilizes nanoimprint lithography (NIL) technology which Canon has been continuously developing since 2004, to leading provider of semiconductor memory solutions Toshiba Memory Corporation's Yokkaichi Operations plant. The provision of this equipment represents significant progress toward semiconductor device mass production that employs nanoimprint technology.</a:t>
            </a:r>
            <a:endParaRPr lang="en-US" dirty="0"/>
          </a:p>
        </p:txBody>
      </p:sp>
    </p:spTree>
    <p:extLst>
      <p:ext uri="{BB962C8B-B14F-4D97-AF65-F5344CB8AC3E}">
        <p14:creationId xmlns:p14="http://schemas.microsoft.com/office/powerpoint/2010/main" val="20250715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5638800"/>
            <a:ext cx="9372600" cy="707886"/>
          </a:xfrm>
          <a:prstGeom prst="rect">
            <a:avLst/>
          </a:prstGeom>
        </p:spPr>
        <p:txBody>
          <a:bodyPr wrap="square">
            <a:spAutoFit/>
          </a:bodyPr>
          <a:lstStyle/>
          <a:p>
            <a:pPr algn="ctr"/>
            <a:r>
              <a:rPr lang="en-US" sz="2000" dirty="0">
                <a:hlinkClick r:id="rId2"/>
              </a:rPr>
              <a:t>https://semiengineering.com/what-happened-to-nanoimprint-litho</a:t>
            </a:r>
            <a:r>
              <a:rPr lang="en-US" sz="2000" dirty="0" smtClean="0">
                <a:hlinkClick r:id="rId2"/>
              </a:rPr>
              <a:t>/</a:t>
            </a:r>
            <a:endParaRPr lang="en-US" sz="2000" dirty="0" smtClean="0"/>
          </a:p>
          <a:p>
            <a:pPr algn="ctr"/>
            <a:endParaRPr lang="en-US" sz="2000" dirty="0"/>
          </a:p>
        </p:txBody>
      </p:sp>
      <p:sp>
        <p:nvSpPr>
          <p:cNvPr id="5" name="Rectangle 1"/>
          <p:cNvSpPr>
            <a:spLocks noChangeArrowheads="1"/>
          </p:cNvSpPr>
          <p:nvPr/>
        </p:nvSpPr>
        <p:spPr bwMode="auto">
          <a:xfrm>
            <a:off x="381000" y="641865"/>
            <a:ext cx="8610600" cy="46333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23805" bIns="3174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300" b="1" i="0" u="none" strike="noStrike" cap="none" normalizeH="0" baseline="0" dirty="0" smtClean="0">
                <a:ln>
                  <a:noFill/>
                </a:ln>
                <a:solidFill>
                  <a:srgbClr val="000000"/>
                </a:solidFill>
                <a:effectLst/>
                <a:latin typeface="Roboto Condensed"/>
              </a:rPr>
              <a:t>What Happened To Nanoimprint </a:t>
            </a:r>
            <a:r>
              <a:rPr kumimoji="0" lang="en-US" altLang="en-US" sz="3300" b="1" i="0" u="none" strike="noStrike" cap="none" normalizeH="0" baseline="0" dirty="0" err="1" smtClean="0">
                <a:ln>
                  <a:noFill/>
                </a:ln>
                <a:solidFill>
                  <a:srgbClr val="000000"/>
                </a:solidFill>
                <a:effectLst/>
                <a:latin typeface="Roboto Condensed"/>
              </a:rPr>
              <a:t>Litho</a:t>
            </a:r>
            <a:r>
              <a:rPr kumimoji="0" lang="en-US" altLang="en-US" sz="3300" b="1" i="0" u="none" strike="noStrike" cap="none" normalizeH="0" baseline="0" dirty="0" smtClean="0">
                <a:ln>
                  <a:noFill/>
                </a:ln>
                <a:solidFill>
                  <a:srgbClr val="000000"/>
                </a:solidFill>
                <a:effectLst/>
                <a:latin typeface="Roboto Condensed"/>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smtClean="0">
                <a:ln>
                  <a:noFill/>
                </a:ln>
                <a:solidFill>
                  <a:srgbClr val="666666"/>
                </a:solidFill>
                <a:effectLst/>
                <a:latin typeface="Open Sans"/>
              </a:rPr>
              <a:t>Next-gen lithography technology resurfaces for a variety of tasks.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effectLst/>
                <a:latin typeface="Open Sans"/>
              </a:rPr>
              <a:t>MARCH 29TH, 2018 </a:t>
            </a:r>
            <a:r>
              <a:rPr kumimoji="0" lang="en-US" altLang="en-US" sz="1400" b="0" i="0" u="none" strike="noStrike" cap="none" normalizeH="0" baseline="0" dirty="0" smtClean="0">
                <a:ln>
                  <a:noFill/>
                </a:ln>
                <a:effectLst/>
                <a:latin typeface="Open Sans"/>
              </a:rPr>
              <a:t>- BY</a:t>
            </a:r>
            <a:r>
              <a:rPr kumimoji="0" lang="en-US" altLang="en-US" sz="1400" b="0" i="0" u="none" strike="noStrike" cap="none" normalizeH="0" baseline="0" dirty="0" smtClean="0">
                <a:ln>
                  <a:noFill/>
                </a:ln>
                <a:solidFill>
                  <a:srgbClr val="9A9A9A"/>
                </a:solidFill>
                <a:effectLst/>
                <a:latin typeface="Open Sans"/>
              </a:rPr>
              <a:t>: </a:t>
            </a:r>
            <a:r>
              <a:rPr kumimoji="0" lang="en-US" altLang="en-US" sz="1400" b="1" i="0" u="none" strike="noStrike" cap="none" normalizeH="0" baseline="0" dirty="0" smtClean="0">
                <a:ln>
                  <a:noFill/>
                </a:ln>
                <a:solidFill>
                  <a:srgbClr val="666666"/>
                </a:solidFill>
                <a:effectLst/>
                <a:latin typeface="Open Sans"/>
              </a:rPr>
              <a:t>MARK LAPEDUS</a:t>
            </a:r>
            <a:endParaRPr kumimoji="0" lang="en-US" altLang="en-US" sz="2400" b="0" i="0" u="none" strike="noStrike" cap="none" normalizeH="0" baseline="0" dirty="0" smtClean="0">
              <a:ln>
                <a:noFill/>
              </a:ln>
              <a:solidFill>
                <a:srgbClr val="3E3E3E"/>
              </a:solidFill>
              <a:effectLst/>
              <a:latin typeface="Open Sans"/>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3E3E3E"/>
                </a:solidFill>
                <a:effectLst/>
                <a:latin typeface="Open Sans"/>
              </a:rPr>
              <a:t>  </a:t>
            </a:r>
            <a:r>
              <a:rPr kumimoji="0" lang="en-US" altLang="en-US" sz="2400" b="0" i="0" u="none" strike="noStrike" cap="none" normalizeH="0" baseline="0" dirty="0" smtClean="0">
                <a:ln>
                  <a:noFill/>
                </a:ln>
                <a:solidFill>
                  <a:srgbClr val="3E3E3E"/>
                </a:solidFill>
                <a:effectLst/>
                <a:latin typeface="Open Sans"/>
              </a:rPr>
              <a:t> </a:t>
            </a:r>
            <a:r>
              <a:rPr kumimoji="0" lang="en-US" altLang="en-US" sz="1800" b="0" i="0" u="none" strike="noStrike" cap="none" normalizeH="0" baseline="0" dirty="0" smtClean="0">
                <a:ln>
                  <a:noFill/>
                </a:ln>
                <a:solidFill>
                  <a:srgbClr val="3E3E3E"/>
                </a:solidFill>
                <a:effectLst/>
                <a:latin typeface="Open Sans"/>
              </a:rPr>
              <a:t>     </a:t>
            </a:r>
            <a:endParaRPr kumimoji="0" lang="en-US" altLang="en-US" sz="900" b="0" i="0" u="none" strike="noStrike" cap="none" normalizeH="0" baseline="0" dirty="0" smtClean="0">
              <a:ln>
                <a:noFill/>
              </a:ln>
              <a:solidFill>
                <a:schemeClr val="tx1"/>
              </a:solidFill>
              <a:effectLst/>
            </a:endParaRPr>
          </a:p>
          <a:p>
            <a:pPr lvl="0"/>
            <a:r>
              <a:rPr kumimoji="0" lang="en-US" altLang="en-US" sz="2400" b="0" i="0" u="none" strike="noStrike" cap="none" normalizeH="0" baseline="0" dirty="0" smtClean="0">
                <a:ln>
                  <a:noFill/>
                </a:ln>
                <a:solidFill>
                  <a:srgbClr val="3E3E3E"/>
                </a:solidFill>
                <a:effectLst/>
                <a:latin typeface="Open Sans"/>
              </a:rPr>
              <a:t>Nanoimprint lithography (NIL) is re-emerging amid an explosion of new applications in the market………..</a:t>
            </a:r>
            <a:r>
              <a:rPr lang="en-US" sz="3600" dirty="0"/>
              <a:t> </a:t>
            </a:r>
            <a:r>
              <a:rPr lang="en-US" sz="2400" dirty="0"/>
              <a:t>Toshiba installed Canon’s latest NIL system in a fab in Japan. If all goes well, Toshiba plans to use Canon’s system to pattern some of the features for its </a:t>
            </a:r>
            <a:r>
              <a:rPr lang="en-US" sz="2400" u="sng" dirty="0"/>
              <a:t>3D NAND</a:t>
            </a:r>
            <a:r>
              <a:rPr lang="en-US" sz="2400" dirty="0"/>
              <a:t> devices, as well as next-generation memory types in the future. Production is slated for later this year. “We hope nanoimprint will be ready for production soon,” said </a:t>
            </a:r>
            <a:r>
              <a:rPr lang="en-US" sz="2400" dirty="0" err="1"/>
              <a:t>Tatsuhiko</a:t>
            </a:r>
            <a:r>
              <a:rPr lang="en-US" sz="2400" dirty="0"/>
              <a:t> </a:t>
            </a:r>
            <a:r>
              <a:rPr lang="en-US" sz="2400" dirty="0" err="1"/>
              <a:t>Higashiki</a:t>
            </a:r>
            <a:r>
              <a:rPr lang="en-US" sz="2400" dirty="0"/>
              <a:t>, senior fellow </a:t>
            </a:r>
            <a:endParaRPr kumimoji="0" lang="en-US" altLang="en-US" sz="1600" b="0" i="0" u="none" strike="noStrike" cap="none" normalizeH="0" baseline="0" dirty="0" smtClean="0">
              <a:ln>
                <a:noFill/>
              </a:ln>
              <a:solidFill>
                <a:srgbClr val="3E3E3E"/>
              </a:solidFill>
              <a:effectLst/>
              <a:latin typeface="Open Sans"/>
            </a:endParaRPr>
          </a:p>
        </p:txBody>
      </p:sp>
    </p:spTree>
    <p:extLst>
      <p:ext uri="{BB962C8B-B14F-4D97-AF65-F5344CB8AC3E}">
        <p14:creationId xmlns:p14="http://schemas.microsoft.com/office/powerpoint/2010/main" val="25843931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04800" y="228600"/>
            <a:ext cx="8353425" cy="593725"/>
          </a:xfrm>
          <a:noFill/>
        </p:spPr>
        <p:txBody>
          <a:bodyPr/>
          <a:lstStyle/>
          <a:p>
            <a:pPr eaLnBrk="1" hangingPunct="1"/>
            <a:r>
              <a:rPr lang="en-US" altLang="en-US" sz="3800" smtClean="0">
                <a:solidFill>
                  <a:srgbClr val="0000FF"/>
                </a:solidFill>
              </a:rPr>
              <a:t>Non-CMOS Applications</a:t>
            </a:r>
          </a:p>
        </p:txBody>
      </p:sp>
      <p:sp>
        <p:nvSpPr>
          <p:cNvPr id="72707" name="Text Box 6"/>
          <p:cNvSpPr txBox="1">
            <a:spLocks noChangeArrowheads="1"/>
          </p:cNvSpPr>
          <p:nvPr/>
        </p:nvSpPr>
        <p:spPr bwMode="auto">
          <a:xfrm>
            <a:off x="228600" y="4724400"/>
            <a:ext cx="1295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eaLnBrk="1" hangingPunct="1">
              <a:spcBef>
                <a:spcPct val="50000"/>
              </a:spcBef>
              <a:buClrTx/>
              <a:buFontTx/>
              <a:buNone/>
            </a:pPr>
            <a:r>
              <a:rPr lang="en-US" altLang="en-US" b="0">
                <a:solidFill>
                  <a:srgbClr val="000000"/>
                </a:solidFill>
                <a:latin typeface="Times New Roman" panose="02020603050405020304" pitchFamily="18" charset="0"/>
                <a:cs typeface="Times New Roman" panose="02020603050405020304" pitchFamily="18" charset="0"/>
              </a:rPr>
              <a:t>Photonic Crystals </a:t>
            </a:r>
          </a:p>
        </p:txBody>
      </p:sp>
      <p:grpSp>
        <p:nvGrpSpPr>
          <p:cNvPr id="72708" name="Group 7"/>
          <p:cNvGrpSpPr>
            <a:grpSpLocks/>
          </p:cNvGrpSpPr>
          <p:nvPr/>
        </p:nvGrpSpPr>
        <p:grpSpPr bwMode="auto">
          <a:xfrm>
            <a:off x="4724400" y="1524000"/>
            <a:ext cx="3886200" cy="4648200"/>
            <a:chOff x="3966" y="1324"/>
            <a:chExt cx="1660" cy="2315"/>
          </a:xfrm>
        </p:grpSpPr>
        <p:pic>
          <p:nvPicPr>
            <p:cNvPr id="72716" name="Picture 8" descr="IMG_1569"/>
            <p:cNvPicPr>
              <a:picLocks noChangeAspect="1" noChangeArrowheads="1"/>
            </p:cNvPicPr>
            <p:nvPr/>
          </p:nvPicPr>
          <p:blipFill>
            <a:blip r:embed="rId3">
              <a:lum contrast="-16000"/>
              <a:extLst>
                <a:ext uri="{28A0092B-C50C-407E-A947-70E740481C1C}">
                  <a14:useLocalDpi xmlns:a14="http://schemas.microsoft.com/office/drawing/2010/main" val="0"/>
                </a:ext>
              </a:extLst>
            </a:blip>
            <a:srcRect/>
            <a:stretch>
              <a:fillRect/>
            </a:stretch>
          </p:blipFill>
          <p:spPr bwMode="auto">
            <a:xfrm>
              <a:off x="4695" y="2775"/>
              <a:ext cx="915" cy="8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271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6" y="1324"/>
              <a:ext cx="1660" cy="1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18" name="Rectangle 10"/>
            <p:cNvSpPr>
              <a:spLocks noChangeArrowheads="1"/>
            </p:cNvSpPr>
            <p:nvPr/>
          </p:nvSpPr>
          <p:spPr bwMode="auto">
            <a:xfrm>
              <a:off x="4875" y="2932"/>
              <a:ext cx="94" cy="86"/>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eaLnBrk="1" hangingPunct="1">
                <a:spcBef>
                  <a:spcPct val="0"/>
                </a:spcBef>
                <a:buClrTx/>
                <a:buFontTx/>
                <a:buNone/>
              </a:pPr>
              <a:endParaRPr lang="en-US" altLang="en-US" sz="2800" b="0">
                <a:latin typeface="Times New Roman" panose="02020603050405020304" pitchFamily="18" charset="0"/>
              </a:endParaRPr>
            </a:p>
          </p:txBody>
        </p:sp>
        <p:sp>
          <p:nvSpPr>
            <p:cNvPr id="72719" name="Line 11"/>
            <p:cNvSpPr>
              <a:spLocks noChangeShapeType="1"/>
            </p:cNvSpPr>
            <p:nvPr/>
          </p:nvSpPr>
          <p:spPr bwMode="auto">
            <a:xfrm>
              <a:off x="4737" y="2424"/>
              <a:ext cx="163" cy="482"/>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2709" name="Text Box 12"/>
          <p:cNvSpPr txBox="1">
            <a:spLocks noChangeArrowheads="1"/>
          </p:cNvSpPr>
          <p:nvPr/>
        </p:nvSpPr>
        <p:spPr bwMode="auto">
          <a:xfrm>
            <a:off x="4648200" y="4572000"/>
            <a:ext cx="1409700"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eaLnBrk="1" hangingPunct="1">
              <a:spcBef>
                <a:spcPct val="30000"/>
              </a:spcBef>
              <a:buClrTx/>
              <a:buFontTx/>
              <a:buNone/>
            </a:pPr>
            <a:r>
              <a:rPr lang="en-US" altLang="en-US" b="0">
                <a:solidFill>
                  <a:srgbClr val="000000"/>
                </a:solidFill>
                <a:latin typeface="Times New Roman" panose="02020603050405020304" pitchFamily="18" charset="0"/>
                <a:cs typeface="Times New Roman" panose="02020603050405020304" pitchFamily="18" charset="0"/>
              </a:rPr>
              <a:t>Patterned </a:t>
            </a:r>
          </a:p>
          <a:p>
            <a:pPr eaLnBrk="1" hangingPunct="1">
              <a:spcBef>
                <a:spcPct val="30000"/>
              </a:spcBef>
              <a:buClrTx/>
              <a:buFontTx/>
              <a:buNone/>
            </a:pPr>
            <a:r>
              <a:rPr lang="en-US" altLang="en-US" b="0">
                <a:solidFill>
                  <a:srgbClr val="000000"/>
                </a:solidFill>
                <a:latin typeface="Times New Roman" panose="02020603050405020304" pitchFamily="18" charset="0"/>
                <a:cs typeface="Times New Roman" panose="02020603050405020304" pitchFamily="18" charset="0"/>
              </a:rPr>
              <a:t>Media</a:t>
            </a:r>
          </a:p>
        </p:txBody>
      </p:sp>
      <p:sp>
        <p:nvSpPr>
          <p:cNvPr id="72710" name="Text Box 13"/>
          <p:cNvSpPr txBox="1">
            <a:spLocks noChangeArrowheads="1"/>
          </p:cNvSpPr>
          <p:nvPr/>
        </p:nvSpPr>
        <p:spPr bwMode="auto">
          <a:xfrm>
            <a:off x="609600" y="18288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eaLnBrk="1" hangingPunct="1">
              <a:spcBef>
                <a:spcPct val="50000"/>
              </a:spcBef>
              <a:buClrTx/>
              <a:buFontTx/>
              <a:buNone/>
            </a:pPr>
            <a:r>
              <a:rPr lang="en-US" altLang="en-US">
                <a:solidFill>
                  <a:srgbClr val="000000"/>
                </a:solidFill>
                <a:latin typeface="Times New Roman" panose="02020603050405020304" pitchFamily="18" charset="0"/>
                <a:cs typeface="Times New Roman" panose="02020603050405020304" pitchFamily="18" charset="0"/>
              </a:rPr>
              <a:t>100nm</a:t>
            </a:r>
          </a:p>
        </p:txBody>
      </p:sp>
      <p:sp>
        <p:nvSpPr>
          <p:cNvPr id="72711" name="Text Box 14"/>
          <p:cNvSpPr txBox="1">
            <a:spLocks noChangeArrowheads="1"/>
          </p:cNvSpPr>
          <p:nvPr/>
        </p:nvSpPr>
        <p:spPr bwMode="auto">
          <a:xfrm>
            <a:off x="4876800" y="17526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eaLnBrk="1" hangingPunct="1">
              <a:spcBef>
                <a:spcPct val="50000"/>
              </a:spcBef>
              <a:buClrTx/>
              <a:buFontTx/>
              <a:buNone/>
            </a:pPr>
            <a:r>
              <a:rPr lang="en-US" altLang="en-US">
                <a:solidFill>
                  <a:schemeClr val="bg1"/>
                </a:solidFill>
                <a:latin typeface="Times New Roman" panose="02020603050405020304" pitchFamily="18" charset="0"/>
                <a:cs typeface="Times New Roman" panose="02020603050405020304" pitchFamily="18" charset="0"/>
              </a:rPr>
              <a:t>20 nm</a:t>
            </a:r>
          </a:p>
        </p:txBody>
      </p:sp>
      <p:pic>
        <p:nvPicPr>
          <p:cNvPr id="72712" name="Picture 15" descr="top_logo"/>
          <p:cNvPicPr>
            <a:picLocks noChangeAspect="1" noChangeArrowheads="1"/>
          </p:cNvPicPr>
          <p:nvPr/>
        </p:nvPicPr>
        <p:blipFill>
          <a:blip r:embed="rId5">
            <a:extLst>
              <a:ext uri="{28A0092B-C50C-407E-A947-70E740481C1C}">
                <a14:useLocalDpi xmlns:a14="http://schemas.microsoft.com/office/drawing/2010/main" val="0"/>
              </a:ext>
            </a:extLst>
          </a:blip>
          <a:srcRect l="16524" t="10860" r="14630" b="34842"/>
          <a:stretch>
            <a:fillRect/>
          </a:stretch>
        </p:blipFill>
        <p:spPr bwMode="auto">
          <a:xfrm>
            <a:off x="228600" y="6405563"/>
            <a:ext cx="2667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3" name="Picture 23"/>
          <p:cNvPicPr>
            <a:picLocks noChangeAspect="1" noChangeArrowheads="1"/>
          </p:cNvPicPr>
          <p:nvPr/>
        </p:nvPicPr>
        <p:blipFill>
          <a:blip r:embed="rId6">
            <a:extLst>
              <a:ext uri="{28A0092B-C50C-407E-A947-70E740481C1C}">
                <a14:useLocalDpi xmlns:a14="http://schemas.microsoft.com/office/drawing/2010/main" val="0"/>
              </a:ext>
            </a:extLst>
          </a:blip>
          <a:srcRect l="13281" t="35417" r="35938" b="20833"/>
          <a:stretch>
            <a:fillRect/>
          </a:stretch>
        </p:blipFill>
        <p:spPr bwMode="auto">
          <a:xfrm>
            <a:off x="1905000" y="4419600"/>
            <a:ext cx="2438400" cy="170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14" name="Picture 24"/>
          <p:cNvPicPr>
            <a:picLocks noChangeAspect="1" noChangeArrowheads="1"/>
          </p:cNvPicPr>
          <p:nvPr/>
        </p:nvPicPr>
        <p:blipFill>
          <a:blip r:embed="rId7">
            <a:extLst>
              <a:ext uri="{28A0092B-C50C-407E-A947-70E740481C1C}">
                <a14:useLocalDpi xmlns:a14="http://schemas.microsoft.com/office/drawing/2010/main" val="0"/>
              </a:ext>
            </a:extLst>
          </a:blip>
          <a:srcRect l="24219" t="32292" r="21094" b="20833"/>
          <a:stretch>
            <a:fillRect/>
          </a:stretch>
        </p:blipFill>
        <p:spPr bwMode="auto">
          <a:xfrm>
            <a:off x="304800" y="1524000"/>
            <a:ext cx="4114800" cy="2667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15" name="Text Box 25"/>
          <p:cNvSpPr txBox="1">
            <a:spLocks noChangeArrowheads="1"/>
          </p:cNvSpPr>
          <p:nvPr/>
        </p:nvSpPr>
        <p:spPr bwMode="auto">
          <a:xfrm>
            <a:off x="685800" y="18288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spcBef>
                <a:spcPct val="20000"/>
              </a:spcBef>
              <a:buClr>
                <a:srgbClr val="CC3300"/>
              </a:buClr>
              <a:buChar char="–"/>
              <a:defRPr sz="2000">
                <a:solidFill>
                  <a:schemeClr val="tx1"/>
                </a:solidFill>
                <a:latin typeface="Arial" panose="020B0604020202020204" pitchFamily="34" charset="0"/>
              </a:defRPr>
            </a:lvl2pPr>
            <a:lvl3pPr marL="1143000" indent="-22860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spcBef>
                <a:spcPct val="20000"/>
              </a:spcBef>
              <a:buClr>
                <a:srgbClr val="CC3300"/>
              </a:buClr>
              <a:buChar char="–"/>
              <a:defRPr sz="1600">
                <a:solidFill>
                  <a:schemeClr val="tx1"/>
                </a:solidFill>
                <a:latin typeface="Arial" panose="020B0604020202020204" pitchFamily="34" charset="0"/>
              </a:defRPr>
            </a:lvl4pPr>
            <a:lvl5pPr marL="2057400" indent="-22860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eaLnBrk="1" hangingPunct="1">
              <a:spcBef>
                <a:spcPct val="50000"/>
              </a:spcBef>
              <a:buClrTx/>
              <a:buFontTx/>
              <a:buNone/>
            </a:pPr>
            <a:r>
              <a:rPr lang="en-US" altLang="en-US">
                <a:latin typeface="Times New Roman" panose="02020603050405020304" pitchFamily="18" charset="0"/>
                <a:cs typeface="Times New Roman" panose="02020603050405020304" pitchFamily="18" charset="0"/>
              </a:rPr>
              <a:t>100 nm</a:t>
            </a:r>
          </a:p>
        </p:txBody>
      </p:sp>
    </p:spTree>
    <p:extLst>
      <p:ext uri="{BB962C8B-B14F-4D97-AF65-F5344CB8AC3E}">
        <p14:creationId xmlns:p14="http://schemas.microsoft.com/office/powerpoint/2010/main" val="779331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34068" y="-304800"/>
            <a:ext cx="10202779" cy="7652085"/>
          </a:xfrm>
          <a:prstGeom prst="rect">
            <a:avLst/>
          </a:prstGeom>
        </p:spPr>
      </p:pic>
      <p:pic>
        <p:nvPicPr>
          <p:cNvPr id="39938" name="Picture 2" descr="Damaged buildings are seen at the Yarmouk Palestinian camp in Damascus, Syria. April 28, 2018. Omar SanadikiÂ /Â Reuters"/>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9000"/>
                    </a14:imgEffect>
                    <a14:imgEffect>
                      <a14:saturation sat="153000"/>
                    </a14:imgEffect>
                    <a14:imgEffect>
                      <a14:brightnessContrast bright="13000"/>
                    </a14:imgEffect>
                  </a14:imgLayer>
                </a14:imgProps>
              </a:ext>
              <a:ext uri="{28A0092B-C50C-407E-A947-70E740481C1C}">
                <a14:useLocalDpi xmlns:a14="http://schemas.microsoft.com/office/drawing/2010/main" val="0"/>
              </a:ext>
            </a:extLst>
          </a:blip>
          <a:srcRect/>
          <a:stretch>
            <a:fillRect/>
          </a:stretch>
        </p:blipFill>
        <p:spPr bwMode="auto">
          <a:xfrm>
            <a:off x="-381001" y="-385512"/>
            <a:ext cx="13747195" cy="773279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34068" y="-328863"/>
            <a:ext cx="11195932" cy="7467600"/>
            <a:chOff x="-234068" y="-328863"/>
            <a:chExt cx="11195932" cy="7467600"/>
          </a:xfrm>
        </p:grpSpPr>
        <p:pic>
          <p:nvPicPr>
            <p:cNvPr id="39940" name="Picture 4" descr="The Latest: Large rally in Damascus supporting Assad's arm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068" y="-328863"/>
              <a:ext cx="11195932" cy="7467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24160" y="68759"/>
              <a:ext cx="5257800" cy="769441"/>
            </a:xfrm>
            <a:prstGeom prst="rect">
              <a:avLst/>
            </a:prstGeom>
            <a:noFill/>
          </p:spPr>
          <p:txBody>
            <a:bodyPr wrap="square" rtlCol="0">
              <a:spAutoFit/>
            </a:bodyPr>
            <a:lstStyle/>
            <a:p>
              <a:r>
                <a:rPr lang="en-US" sz="4400" dirty="0" smtClean="0"/>
                <a:t>Damascus Syria </a:t>
              </a:r>
              <a:endParaRPr lang="en-US" sz="4400" dirty="0"/>
            </a:p>
          </p:txBody>
        </p:sp>
      </p:grpSp>
    </p:spTree>
    <p:extLst>
      <p:ext uri="{BB962C8B-B14F-4D97-AF65-F5344CB8AC3E}">
        <p14:creationId xmlns:p14="http://schemas.microsoft.com/office/powerpoint/2010/main" val="324759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Damascene Process</a:t>
            </a:r>
            <a:endParaRPr lang="en-US" dirty="0"/>
          </a:p>
        </p:txBody>
      </p:sp>
      <p:pic>
        <p:nvPicPr>
          <p:cNvPr id="4" name="Picture 3"/>
          <p:cNvPicPr>
            <a:picLocks noChangeAspect="1"/>
          </p:cNvPicPr>
          <p:nvPr/>
        </p:nvPicPr>
        <p:blipFill rotWithShape="1">
          <a:blip r:embed="rId2"/>
          <a:srcRect l="13334" t="25200" r="16249" b="6800"/>
          <a:stretch/>
        </p:blipFill>
        <p:spPr>
          <a:xfrm>
            <a:off x="152400" y="850790"/>
            <a:ext cx="8534400" cy="4800600"/>
          </a:xfrm>
          <a:prstGeom prst="rect">
            <a:avLst/>
          </a:prstGeom>
        </p:spPr>
      </p:pic>
      <p:sp>
        <p:nvSpPr>
          <p:cNvPr id="5" name="Rectangle 4"/>
          <p:cNvSpPr/>
          <p:nvPr/>
        </p:nvSpPr>
        <p:spPr>
          <a:xfrm>
            <a:off x="685800" y="5638800"/>
            <a:ext cx="8382000" cy="707886"/>
          </a:xfrm>
          <a:prstGeom prst="rect">
            <a:avLst/>
          </a:prstGeom>
        </p:spPr>
        <p:txBody>
          <a:bodyPr wrap="square">
            <a:spAutoFit/>
          </a:bodyPr>
          <a:lstStyle/>
          <a:p>
            <a:r>
              <a:rPr lang="en-US" sz="2000" dirty="0">
                <a:hlinkClick r:id="rId3"/>
              </a:rPr>
              <a:t>https://</a:t>
            </a:r>
            <a:r>
              <a:rPr lang="en-US" sz="2000" dirty="0" smtClean="0">
                <a:hlinkClick r:id="rId3"/>
              </a:rPr>
              <a:t>www.damascenejewelry.net/content/4-about-damascene-jewelry</a:t>
            </a:r>
            <a:endParaRPr lang="en-US" sz="2000" dirty="0" smtClean="0"/>
          </a:p>
          <a:p>
            <a:endParaRPr lang="en-US" sz="2000" dirty="0"/>
          </a:p>
        </p:txBody>
      </p:sp>
    </p:spTree>
    <p:extLst>
      <p:ext uri="{BB962C8B-B14F-4D97-AF65-F5344CB8AC3E}">
        <p14:creationId xmlns:p14="http://schemas.microsoft.com/office/powerpoint/2010/main" val="19522439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Damascene Process</a:t>
            </a:r>
          </a:p>
        </p:txBody>
      </p:sp>
      <p:pic>
        <p:nvPicPr>
          <p:cNvPr id="4" name="Picture 3"/>
          <p:cNvPicPr>
            <a:picLocks noChangeAspect="1"/>
          </p:cNvPicPr>
          <p:nvPr/>
        </p:nvPicPr>
        <p:blipFill rotWithShape="1">
          <a:blip r:embed="rId2"/>
          <a:srcRect l="15001" t="24814" r="13749" b="16667"/>
          <a:stretch/>
        </p:blipFill>
        <p:spPr>
          <a:xfrm>
            <a:off x="283579" y="1219200"/>
            <a:ext cx="8576841" cy="4572000"/>
          </a:xfrm>
          <a:prstGeom prst="rect">
            <a:avLst/>
          </a:prstGeom>
        </p:spPr>
      </p:pic>
    </p:spTree>
    <p:extLst>
      <p:ext uri="{BB962C8B-B14F-4D97-AF65-F5344CB8AC3E}">
        <p14:creationId xmlns:p14="http://schemas.microsoft.com/office/powerpoint/2010/main" val="2258319592"/>
      </p:ext>
    </p:extLst>
  </p:cSld>
  <p:clrMapOvr>
    <a:masterClrMapping/>
  </p:clrMapOvr>
  <p:timing>
    <p:tnLst>
      <p:par>
        <p:cTn id="1" dur="indefinite" restart="never" nodeType="tmRoot"/>
      </p:par>
    </p:tnLst>
  </p:timing>
</p:sld>
</file>

<file path=ppt/theme/theme1.xml><?xml version="1.0" encoding="utf-8"?>
<a:theme xmlns:a="http://schemas.openxmlformats.org/drawingml/2006/main" name="2_MII template- 9-2005">
  <a:themeElements>
    <a:clrScheme name="MII template- 9-200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II template- 9-200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II template- 9-2005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I template- 9-200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I template- 9-2005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I template- 9-2005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I template- 9-2005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I template- 9-2005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I template- 9-2005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18829</TotalTime>
  <Words>847</Words>
  <Application>Microsoft Office PowerPoint</Application>
  <PresentationFormat>On-screen Show (4:3)</PresentationFormat>
  <Paragraphs>251</Paragraphs>
  <Slides>39</Slides>
  <Notes>18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39</vt:i4>
      </vt:variant>
    </vt:vector>
  </HeadingPairs>
  <TitlesOfParts>
    <vt:vector size="53" baseType="lpstr">
      <vt:lpstr>Arial</vt:lpstr>
      <vt:lpstr>Arial Rounded MT Bold</vt:lpstr>
      <vt:lpstr>Calibri</vt:lpstr>
      <vt:lpstr>Helvetica Neue</vt:lpstr>
      <vt:lpstr>Lucida Sans</vt:lpstr>
      <vt:lpstr>Lucida Sans Unicode</vt:lpstr>
      <vt:lpstr>Open Sans</vt:lpstr>
      <vt:lpstr>Palatino</vt:lpstr>
      <vt:lpstr>PMingLiU</vt:lpstr>
      <vt:lpstr>PMingLiU</vt:lpstr>
      <vt:lpstr>Roboto Condensed</vt:lpstr>
      <vt:lpstr>Times New Roman</vt:lpstr>
      <vt:lpstr>Webdings</vt:lpstr>
      <vt:lpstr>2_MII template- 9-2005</vt:lpstr>
      <vt:lpstr>PowerPoint Presentation</vt:lpstr>
      <vt:lpstr>Reverse Tone Etch Process: “S-FIL/R” (Lower aspect ratio features, thick residual layer, topography)</vt:lpstr>
      <vt:lpstr>Canon, Toshiba and SK hynix going forward with SFIL</vt:lpstr>
      <vt:lpstr>News Release</vt:lpstr>
      <vt:lpstr>PowerPoint Presentation</vt:lpstr>
      <vt:lpstr>Non-CMOS Applications</vt:lpstr>
      <vt:lpstr>PowerPoint Presentation</vt:lpstr>
      <vt:lpstr>The Damascene Process</vt:lpstr>
      <vt:lpstr>The Damascene Process</vt:lpstr>
      <vt:lpstr>The Damascene Process</vt:lpstr>
      <vt:lpstr>The Damascene Process</vt:lpstr>
      <vt:lpstr>The Damascene Process</vt:lpstr>
      <vt:lpstr>Damascene Process</vt:lpstr>
      <vt:lpstr>Damascene Swords and Jewelry</vt:lpstr>
      <vt:lpstr>Damascene Swords and Jewelry</vt:lpstr>
      <vt:lpstr>Damascene Swords and Jewelry</vt:lpstr>
      <vt:lpstr>Interconnect levels “back end of the line”…BEOL</vt:lpstr>
      <vt:lpstr>PowerPoint Presentation</vt:lpstr>
      <vt:lpstr>PowerPoint Presentation</vt:lpstr>
      <vt:lpstr>PowerPoint Presentation</vt:lpstr>
      <vt:lpstr>PowerPoint Presentation</vt:lpstr>
      <vt:lpstr>SFIL Damascene Process</vt:lpstr>
      <vt:lpstr>BEOL Multilevel Imprint Cost Saving</vt:lpstr>
      <vt:lpstr>Chemical Mechanical Polishing</vt:lpstr>
      <vt:lpstr>CMP Tools</vt:lpstr>
      <vt:lpstr>PowerPoint Presentation</vt:lpstr>
      <vt:lpstr>Via Chain Test Structure</vt:lpstr>
      <vt:lpstr>Via Chain Structures</vt:lpstr>
      <vt:lpstr>PowerPoint Presentation</vt:lpstr>
      <vt:lpstr>Imprinting</vt:lpstr>
      <vt:lpstr>Pattern Transfer Demonstration</vt:lpstr>
      <vt:lpstr>Wiring Level Complete</vt:lpstr>
      <vt:lpstr>Wiring Level Complete</vt:lpstr>
      <vt:lpstr>Completed Via Chains</vt:lpstr>
      <vt:lpstr>Via Chain – 120 nm 1000 Contacts</vt:lpstr>
      <vt:lpstr>              1957        TODAY</vt:lpstr>
      <vt:lpstr>PowerPoint Presentation</vt:lpstr>
      <vt:lpstr>Very Small Features required for New Hard Disk Drives</vt:lpstr>
      <vt:lpstr>Printing Bit Patterned Media</vt:lpstr>
    </vt:vector>
  </TitlesOfParts>
  <Company>The University of Texas at Austin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willson</dc:creator>
  <cp:lastModifiedBy>grant</cp:lastModifiedBy>
  <cp:revision>1197</cp:revision>
  <cp:lastPrinted>2018-10-11T03:48:56Z</cp:lastPrinted>
  <dcterms:created xsi:type="dcterms:W3CDTF">2002-02-15T21:27:43Z</dcterms:created>
  <dcterms:modified xsi:type="dcterms:W3CDTF">2018-10-11T16:21:37Z</dcterms:modified>
</cp:coreProperties>
</file>